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C98D26BC-9F50-44DE-AADD-68B0A6EB3F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noRot="1" noChangeAspect="1"/>
          </p:cNvSpPr>
          <p:nvPr>
            <p:ph type="sldImg"/>
          </p:nvPr>
        </p:nvSpPr>
        <p:spPr>
          <a:xfrm>
            <a:off x="685800" y="1143000"/>
            <a:ext cx="5486400" cy="308610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52"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C3A2211-4EAD-4951-ADFF-88F40A3E7B74}" type="slidenum">
              <a:rPr lang="en-US"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noRot="1" noChangeAspect="1"/>
          </p:cNvSpPr>
          <p:nvPr>
            <p:ph type="sldImg"/>
          </p:nvPr>
        </p:nvSpPr>
        <p:spPr>
          <a:xfrm>
            <a:off x="685800" y="1143000"/>
            <a:ext cx="5486400" cy="308610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55"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5E3B226-A9C7-4D87-A761-BC7F45307ABD}"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noRot="1" noChangeAspect="1"/>
          </p:cNvSpPr>
          <p:nvPr>
            <p:ph type="sldImg"/>
          </p:nvPr>
        </p:nvSpPr>
        <p:spPr>
          <a:xfrm>
            <a:off x="685800" y="1143000"/>
            <a:ext cx="5486400" cy="308610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58"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1D0BCB1-FAE0-4E3F-846D-06E2E42D280F}"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8491BA85-F595-4271-9A59-C286A2B8ACBC}"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59D1913E-5D55-4BDA-B312-6239743C54CF}"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6B50CE55-BAAD-469F-82DC-FF1A22C9595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359BF0E9-7F8F-473C-8932-83434547E3DE}"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3184F757-97EA-41ED-A97F-351DFFF2BD8D}"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5B6AA467-9410-4FF4-B1B8-661FD107A4F4}"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EF87B2AB-2F24-428D-8349-CCB742B93C03}"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45F7507-1825-463D-840C-B7CE06A822A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805C58E7-CE52-424D-8E3B-DFA7D9ACEB07}"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849E5511-514C-414D-AD83-7AA459D161BB}"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518338D8-DA75-46FF-A4A0-A091AD42AA57}"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BB3BDEFC-C2FF-458C-A19D-7E5AA3D70FF9}"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CFFF99D9-4772-4850-A29A-66F4AEF364EA}"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7464FD1-079A-466B-A36D-E163A6A3D97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2A25A70-A721-4D7C-A0C5-7413C1FF19E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F3AADAC-B614-40C0-B5A8-E223214CFCC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0C235FA-1F3A-4832-96D7-BC1839799302}"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A0D63C4-F573-4D0C-8D10-D44F7E0EEA0E}"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0CF3678-3FA1-4CA4-96CA-49F2163992A2}"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571B884-7F04-495B-847A-A30E6896A3E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6F521D5-287F-49D6-99F2-B82E962AC37C}"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E908701-CAE6-4EC9-9D20-D12A71CE3A9E}"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3324A744-977C-4F20-940B-1EAE94BA863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B6B3D813-B47E-4B22-932F-7D3E7F82CCC2}"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6"/>
          </p:nvPr>
        </p:nvSpPr>
        <p:spPr/>
        <p:txBody>
          <a:bodyPr/>
          <a:lstStyle/>
          <a:p>
            <a:r>
              <a:t>Footer</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6"/>
          </p:nvPr>
        </p:nvSpPr>
        <p:spPr/>
        <p:txBody>
          <a:bodyPr/>
          <a:lstStyle/>
          <a:p>
            <a:r>
              <a:t>Footer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6"/>
          </p:nvPr>
        </p:nvSpPr>
        <p:spPr/>
        <p:txBody>
          <a:bodyPr/>
          <a:lstStyle/>
          <a:p>
            <a:r>
              <a:t>Footer</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6"/>
          </p:nvPr>
        </p:nvSpPr>
        <p:spPr/>
        <p:txBody>
          <a:bodyPr/>
          <a:lstStyle/>
          <a:p>
            <a:r>
              <a:t>Footer</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6"/>
          </p:nvPr>
        </p:nvSpPr>
        <p:spPr/>
        <p:txBody>
          <a:bodyPr/>
          <a:lstStyle/>
          <a:p>
            <a:r>
              <a:t>Footer</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6"/>
          </p:nvPr>
        </p:nvSpPr>
        <p:spPr/>
        <p:txBody>
          <a:bodyPr/>
          <a:lstStyle/>
          <a:p>
            <a:r>
              <a:t>Footer</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6"/>
          </p:nvPr>
        </p:nvSpPr>
        <p:spPr/>
        <p:txBody>
          <a:bodyPr/>
          <a:lstStyle/>
          <a:p>
            <a:r>
              <a:t>Footer</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6"/>
          </p:nvPr>
        </p:nvSpPr>
        <p:spPr/>
        <p:txBody>
          <a:bodyPr/>
          <a:lstStyle/>
          <a:p>
            <a:r>
              <a:t>Footer</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6"/>
          </p:nvPr>
        </p:nvSpPr>
        <p:spPr/>
        <p:txBody>
          <a:bodyPr/>
          <a:lstStyle/>
          <a:p>
            <a:r>
              <a:t>Footer</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6"/>
          </p:nvPr>
        </p:nvSpPr>
        <p:spPr/>
        <p:txBody>
          <a:bodyPr/>
          <a:lstStyle/>
          <a:p>
            <a:r>
              <a:t>Footer</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6"/>
          </p:nvPr>
        </p:nvSpPr>
        <p:spPr/>
        <p:txBody>
          <a:bodyPr/>
          <a:lstStyle/>
          <a:p>
            <a:r>
              <a:t>Footer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4E050E0B-697E-4628-9726-F9D61D459BD3}" type="slidenum">
              <a:rPr lang="en-US" sz="1600" b="0" strike="noStrike" spc="-1">
                <a:solidFill>
                  <a:srgbClr val="1C7DDB"/>
                </a:solidFill>
                <a:latin typeface="Abadi"/>
              </a:rPr>
              <a:t>‹#›</a:t>
            </a:fld>
            <a:endParaRPr lang="en-US" sz="1600" b="0" strike="noStrike" spc="-1">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Calibri"/>
              </a:defRPr>
            </a:lvl1pPr>
          </a:lstStyle>
          <a:p>
            <a:pPr>
              <a:lnSpc>
                <a:spcPct val="100000"/>
              </a:lnSpc>
              <a:buNone/>
            </a:pPr>
            <a:r>
              <a:rPr lang="en-US" sz="1800" b="0" strike="noStrike" spc="-1">
                <a:solidFill>
                  <a:srgbClr val="000000"/>
                </a:solidFill>
                <a:latin typeface="Calibri"/>
              </a:rPr>
              <a:t>&lt;date/time&gt;</a:t>
            </a:r>
            <a:endParaRPr lang="en-US" sz="1800" b="0" strike="noStrike" spc="-1">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15A8F7BC-F28C-4240-A473-02BE5CC7E2DA}" type="slidenum">
              <a:rPr lang="en-US" sz="1600" b="0" strike="noStrike" spc="-1">
                <a:solidFill>
                  <a:srgbClr val="1C7DDB"/>
                </a:solidFill>
                <a:latin typeface="Abadi"/>
              </a:rPr>
              <a:t>‹#›</a:t>
            </a:fld>
            <a:endParaRPr lang="en-US"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tIns="45000" rIns="90000" bIns="4500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Data%20Wrangling%20-%20EDA%20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Exploratory%20Data%20Analysis%20Using%20SQL.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ubuduWickramathunge/IBM-Data-Science-and-Machine-Learning-Capstone-Project/blob/main/Collecting%20the%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4" name="TextBox 5"/>
          <p:cNvSpPr/>
          <p:nvPr/>
        </p:nvSpPr>
        <p:spPr>
          <a:xfrm>
            <a:off x="888480" y="4568760"/>
            <a:ext cx="2860200" cy="9140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tabLst>
                <a:tab pos="0" algn="l"/>
              </a:tabLst>
            </a:pPr>
            <a:r>
              <a:rPr lang="en-US" sz="1800" b="0" strike="noStrike" spc="-1">
                <a:solidFill>
                  <a:srgbClr val="E7E6E6"/>
                </a:solidFill>
                <a:latin typeface="Abadi"/>
                <a:ea typeface="SF Pro"/>
              </a:rPr>
              <a:t>Pubudu Wickramathunge</a:t>
            </a:r>
            <a:endParaRPr lang="en-US" sz="1800" b="0" strike="noStrike" spc="-1">
              <a:latin typeface="Arial"/>
            </a:endParaRPr>
          </a:p>
          <a:p>
            <a:pPr>
              <a:lnSpc>
                <a:spcPct val="100000"/>
              </a:lnSpc>
              <a:buNone/>
              <a:tabLst>
                <a:tab pos="0" algn="l"/>
              </a:tabLst>
            </a:pPr>
            <a:r>
              <a:rPr lang="en-US" sz="1800" b="0" strike="noStrike" spc="-1">
                <a:solidFill>
                  <a:srgbClr val="E7E6E6"/>
                </a:solidFill>
                <a:latin typeface="Abadi"/>
                <a:ea typeface="SF Pro"/>
              </a:rPr>
              <a:t>22-12-2022</a:t>
            </a:r>
            <a:endParaRPr lang="en-US" sz="1800" b="0" strike="noStrike" spc="-1">
              <a:latin typeface="Arial"/>
            </a:endParaRPr>
          </a:p>
        </p:txBody>
      </p:sp>
      <p:pic>
        <p:nvPicPr>
          <p:cNvPr id="165"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8" name="PlaceHolder 1"/>
          <p:cNvSpPr>
            <a:spLocks noGrp="1"/>
          </p:cNvSpPr>
          <p:nvPr>
            <p:ph/>
          </p:nvPr>
        </p:nvSpPr>
        <p:spPr>
          <a:xfrm>
            <a:off x="6095520" y="1600200"/>
            <a:ext cx="5429880" cy="4739760"/>
          </a:xfrm>
          <a:prstGeom prst="rect">
            <a:avLst/>
          </a:prstGeom>
          <a:noFill/>
          <a:ln w="0">
            <a:noFill/>
          </a:ln>
        </p:spPr>
        <p:txBody>
          <a:bodyPr lIns="90000" tIns="45000" rIns="90000" bIns="45000" anchor="t">
            <a:noAutofit/>
          </a:bodyPr>
          <a:lstStyle/>
          <a:p>
            <a:pPr>
              <a:lnSpc>
                <a:spcPct val="100000"/>
              </a:lnSpc>
              <a:buNone/>
            </a:pPr>
            <a:r>
              <a:rPr lang="en-US" sz="2200" b="0" strike="noStrike" spc="-1" dirty="0">
                <a:solidFill>
                  <a:srgbClr val="292929"/>
                </a:solidFill>
                <a:latin typeface="Abadi"/>
              </a:rPr>
              <a:t>We performed exploratory data analysis and determined the training labels.</a:t>
            </a:r>
            <a:endParaRPr lang="en-US" sz="2200" b="0" strike="noStrike" spc="-1" dirty="0">
              <a:solidFill>
                <a:srgbClr val="000000"/>
              </a:solidFill>
              <a:latin typeface="Calibri"/>
            </a:endParaRPr>
          </a:p>
          <a:p>
            <a:pPr>
              <a:lnSpc>
                <a:spcPct val="100000"/>
              </a:lnSpc>
              <a:buNone/>
            </a:pPr>
            <a:r>
              <a:rPr lang="en-US" sz="2200" b="0" strike="noStrike" spc="-1" dirty="0">
                <a:solidFill>
                  <a:srgbClr val="292929"/>
                </a:solidFill>
                <a:latin typeface="Abadi"/>
              </a:rPr>
              <a:t>We calculated the number of launches at each site, and the number and occurrence of each orbits</a:t>
            </a:r>
            <a:endParaRPr lang="en-US" sz="2200" b="0" strike="noStrike" spc="-1" dirty="0">
              <a:solidFill>
                <a:srgbClr val="000000"/>
              </a:solidFill>
              <a:latin typeface="Calibri"/>
            </a:endParaRPr>
          </a:p>
          <a:p>
            <a:pPr>
              <a:lnSpc>
                <a:spcPct val="100000"/>
              </a:lnSpc>
              <a:buNone/>
            </a:pPr>
            <a:r>
              <a:rPr lang="en-US" sz="2200" b="0" strike="noStrike" spc="-1" dirty="0">
                <a:solidFill>
                  <a:srgbClr val="292929"/>
                </a:solidFill>
                <a:latin typeface="Abadi"/>
              </a:rPr>
              <a:t>We created landing outcome label from outcome column and exported the results to csv.</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The link to the notebook is </a:t>
            </a:r>
            <a:r>
              <a:rPr lang="en-US" sz="2200" b="0" u="sng" strike="noStrike" spc="-1" dirty="0">
                <a:solidFill>
                  <a:srgbClr val="292929"/>
                </a:solidFill>
                <a:latin typeface="Abadi"/>
                <a:hlinkClick r:id="rId3"/>
              </a:rPr>
              <a:t>https://github.com/PubuduWickramathunge/IBM-Data-Science-and-Machine-Learning-Capstone-Project/blob/main/Data%20Wrangling%20-%20EDA%20lab.ipynb</a:t>
            </a:r>
            <a:endParaRPr lang="en-US" sz="2200" b="0" u="sng" strike="noStrike" spc="-1" dirty="0">
              <a:solidFill>
                <a:srgbClr val="000000"/>
              </a:solidFill>
              <a:latin typeface="Calibri"/>
            </a:endParaRPr>
          </a:p>
          <a:p>
            <a:pPr>
              <a:lnSpc>
                <a:spcPct val="100000"/>
              </a:lnSpc>
              <a:buNone/>
            </a:pPr>
            <a:endParaRPr lang="en-US" sz="1800" b="0" strike="noStrike" spc="-1" dirty="0">
              <a:solidFill>
                <a:srgbClr val="000000"/>
              </a:solidFill>
              <a:latin typeface="Calibri"/>
            </a:endParaRPr>
          </a:p>
          <a:p>
            <a:pPr>
              <a:lnSpc>
                <a:spcPct val="100000"/>
              </a:lnSpc>
              <a:buNone/>
            </a:pPr>
            <a:endParaRPr lang="en-US" sz="1800" b="0" strike="noStrike" spc="-1" dirty="0">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Data Wrangling</a:t>
            </a:r>
            <a:endParaRPr lang="en-US" sz="4000" b="0" strike="noStrike" spc="-1">
              <a:latin typeface="Arial"/>
            </a:endParaRPr>
          </a:p>
        </p:txBody>
      </p:sp>
      <p:sp>
        <p:nvSpPr>
          <p:cNvPr id="190" name="Content Placeholder 4"/>
          <p:cNvSpPr/>
          <p:nvPr/>
        </p:nvSpPr>
        <p:spPr>
          <a:xfrm>
            <a:off x="838080" y="1486440"/>
            <a:ext cx="5257440" cy="4739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US" sz="2800" b="0" strike="noStrike" spc="-1">
              <a:latin typeface="Arial"/>
            </a:endParaRPr>
          </a:p>
          <a:p>
            <a:pPr>
              <a:lnSpc>
                <a:spcPct val="90000"/>
              </a:lnSpc>
              <a:spcBef>
                <a:spcPts val="1001"/>
              </a:spcBef>
              <a:buNone/>
            </a:pPr>
            <a:endParaRPr lang="en-US" sz="2800" b="0" strike="noStrike" spc="-1">
              <a:latin typeface="Arial"/>
            </a:endParaRPr>
          </a:p>
          <a:p>
            <a:pPr>
              <a:lnSpc>
                <a:spcPct val="90000"/>
              </a:lnSpc>
              <a:spcBef>
                <a:spcPts val="1001"/>
              </a:spcBef>
              <a:buNone/>
            </a:pPr>
            <a:endParaRPr lang="en-US" sz="2800" b="0" strike="noStrike" spc="-1">
              <a:latin typeface="Arial"/>
            </a:endParaRPr>
          </a:p>
        </p:txBody>
      </p:sp>
      <p:pic>
        <p:nvPicPr>
          <p:cNvPr id="191" name="Picture 2"/>
          <p:cNvPicPr/>
          <p:nvPr/>
        </p:nvPicPr>
        <p:blipFill>
          <a:blip r:embed="rId4"/>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lstStyle/>
          <a:p>
            <a:fld id="{86B0F055-F710-4287-AB16-2F8ED98730B4}" type="slidenum">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4D803E75-1A1B-4E66-A518-FB3D2ADB0FDF}" type="slidenum">
              <a:rPr lang="en-US" sz="1600" b="0" strike="noStrike" spc="-1">
                <a:solidFill>
                  <a:srgbClr val="1C7DDB"/>
                </a:solidFill>
                <a:latin typeface="Abadi"/>
              </a:rPr>
              <a:t>11</a:t>
            </a:fld>
            <a:endParaRPr lang="en-US" sz="1600" b="0" strike="noStrike" spc="-1">
              <a:latin typeface="Times New Roman"/>
            </a:endParaRPr>
          </a:p>
        </p:txBody>
      </p:sp>
      <p:sp>
        <p:nvSpPr>
          <p:cNvPr id="193" name="PlaceHolder 2"/>
          <p:cNvSpPr>
            <a:spLocks noGrp="1"/>
          </p:cNvSpPr>
          <p:nvPr>
            <p:ph/>
          </p:nvPr>
        </p:nvSpPr>
        <p:spPr>
          <a:xfrm>
            <a:off x="770040" y="1495800"/>
            <a:ext cx="4987080" cy="4931280"/>
          </a:xfrm>
          <a:prstGeom prst="rect">
            <a:avLst/>
          </a:prstGeom>
          <a:noFill/>
          <a:ln w="0">
            <a:noFill/>
          </a:ln>
        </p:spPr>
        <p:txBody>
          <a:bodyPr anchor="t">
            <a:noAutofit/>
          </a:bodyPr>
          <a:lstStyle/>
          <a:p>
            <a:pPr>
              <a:lnSpc>
                <a:spcPct val="100000"/>
              </a:lnSpc>
              <a:spcBef>
                <a:spcPts val="1400"/>
              </a:spcBef>
              <a:buNone/>
            </a:pPr>
            <a:r>
              <a:rPr lang="en-US" sz="2200" b="0" strike="noStrike" spc="-1">
                <a:solidFill>
                  <a:srgbClr val="292929"/>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b="0" strike="noStrike" spc="-1">
              <a:solidFill>
                <a:srgbClr val="000000"/>
              </a:solidFill>
              <a:latin typeface="Calibri"/>
            </a:endParaRPr>
          </a:p>
          <a:p>
            <a:pPr>
              <a:lnSpc>
                <a:spcPct val="100000"/>
              </a:lnSpc>
              <a:buNone/>
            </a:pPr>
            <a:endParaRPr lang="en-US" sz="1800" b="0" strike="noStrike" spc="-1">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EDA with Data Visualization</a:t>
            </a:r>
            <a:endParaRPr lang="en-US" sz="4000" b="0" strike="noStrike" spc="-1">
              <a:latin typeface="Arial"/>
            </a:endParaRPr>
          </a:p>
        </p:txBody>
      </p:sp>
      <p:sp>
        <p:nvSpPr>
          <p:cNvPr id="195" name="Content Placeholder 4"/>
          <p:cNvSpPr/>
          <p:nvPr/>
        </p:nvSpPr>
        <p:spPr>
          <a:xfrm>
            <a:off x="6095880" y="1495800"/>
            <a:ext cx="5189400" cy="493128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spcBef>
                <a:spcPts val="1400"/>
              </a:spcBef>
              <a:buNone/>
            </a:pPr>
            <a:endParaRPr lang="en-US" sz="2200" b="0" strike="noStrike" spc="-1" dirty="0">
              <a:latin typeface="Arial"/>
            </a:endParaRPr>
          </a:p>
          <a:p>
            <a:pPr>
              <a:lnSpc>
                <a:spcPct val="100000"/>
              </a:lnSpc>
              <a:spcBef>
                <a:spcPts val="1400"/>
              </a:spcBef>
              <a:buNone/>
            </a:pPr>
            <a:endParaRPr lang="en-US" sz="2200" b="0" strike="noStrike" spc="-1" dirty="0">
              <a:latin typeface="Arial"/>
            </a:endParaRPr>
          </a:p>
          <a:p>
            <a:pPr>
              <a:lnSpc>
                <a:spcPct val="100000"/>
              </a:lnSpc>
              <a:spcBef>
                <a:spcPts val="1400"/>
              </a:spcBef>
              <a:buNone/>
            </a:pPr>
            <a:endParaRPr lang="en-US" sz="2200" b="0" strike="noStrike" spc="-1" dirty="0">
              <a:latin typeface="Arial"/>
            </a:endParaRPr>
          </a:p>
          <a:p>
            <a:pPr>
              <a:lnSpc>
                <a:spcPct val="100000"/>
              </a:lnSpc>
              <a:spcBef>
                <a:spcPts val="1400"/>
              </a:spcBef>
              <a:buNone/>
            </a:pPr>
            <a:endParaRPr lang="en-US" sz="2200" b="0" strike="noStrike" spc="-1" dirty="0">
              <a:latin typeface="Arial"/>
            </a:endParaRPr>
          </a:p>
          <a:p>
            <a:pPr>
              <a:lnSpc>
                <a:spcPct val="100000"/>
              </a:lnSpc>
              <a:spcBef>
                <a:spcPts val="1400"/>
              </a:spcBef>
              <a:buNone/>
            </a:pPr>
            <a:endParaRPr lang="en-US" sz="2200" b="0" strike="noStrike" spc="-1" dirty="0">
              <a:latin typeface="Arial"/>
            </a:endParaRPr>
          </a:p>
          <a:p>
            <a:pPr>
              <a:lnSpc>
                <a:spcPct val="100000"/>
              </a:lnSpc>
              <a:spcBef>
                <a:spcPts val="1400"/>
              </a:spcBef>
              <a:buNone/>
            </a:pPr>
            <a:endParaRPr lang="en-US" sz="2200" b="0" strike="noStrike" spc="-1" dirty="0">
              <a:latin typeface="Arial"/>
            </a:endParaRPr>
          </a:p>
          <a:p>
            <a:pPr marL="228600" indent="-228600">
              <a:lnSpc>
                <a:spcPct val="100000"/>
              </a:lnSpc>
              <a:spcBef>
                <a:spcPts val="1400"/>
              </a:spcBef>
              <a:buClr>
                <a:srgbClr val="292929"/>
              </a:buClr>
              <a:buFont typeface="Arial"/>
              <a:buChar char="•"/>
            </a:pPr>
            <a:r>
              <a:rPr lang="en-US" sz="2200" b="0" strike="noStrike" spc="-1" dirty="0">
                <a:solidFill>
                  <a:srgbClr val="292929"/>
                </a:solidFill>
                <a:latin typeface="Abadi"/>
              </a:rPr>
              <a:t>The link to the notebook is </a:t>
            </a:r>
            <a:r>
              <a:rPr lang="en-US" sz="2200" b="0" strike="noStrike" spc="-1" dirty="0">
                <a:solidFill>
                  <a:srgbClr val="1C7DDB"/>
                </a:solidFill>
                <a:latin typeface="Abadi"/>
                <a:hlinkClick r:id="rId3"/>
              </a:rPr>
              <a:t>https://github.com/PubuduWickramathunge/IBM-Data-Science-and-Machine-Learning-Capstone-Project/blob/main/EDA%20with%20Visualization%20lab.ipynb</a:t>
            </a:r>
            <a:endParaRPr lang="en-US" sz="2200" b="0" strike="noStrike" spc="-1" dirty="0">
              <a:latin typeface="Arial"/>
            </a:endParaRPr>
          </a:p>
        </p:txBody>
      </p:sp>
      <p:pic>
        <p:nvPicPr>
          <p:cNvPr id="196" name="Picture 6"/>
          <p:cNvPicPr/>
          <p:nvPr/>
        </p:nvPicPr>
        <p:blipFill>
          <a:blip r:embed="rId4"/>
          <a:stretch/>
        </p:blipFill>
        <p:spPr>
          <a:xfrm>
            <a:off x="770040" y="3669840"/>
            <a:ext cx="5000400" cy="2756880"/>
          </a:xfrm>
          <a:prstGeom prst="rect">
            <a:avLst/>
          </a:prstGeom>
          <a:ln w="0">
            <a:noFill/>
          </a:ln>
        </p:spPr>
      </p:pic>
      <p:pic>
        <p:nvPicPr>
          <p:cNvPr id="197" name="Picture 8"/>
          <p:cNvPicPr/>
          <p:nvPr/>
        </p:nvPicPr>
        <p:blipFill>
          <a:blip r:embed="rId5"/>
          <a:stretch/>
        </p:blipFill>
        <p:spPr>
          <a:xfrm>
            <a:off x="6095880" y="1495800"/>
            <a:ext cx="5189400" cy="2965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5200" cy="4761000"/>
          </a:xfrm>
          <a:prstGeom prst="rect">
            <a:avLst/>
          </a:prstGeom>
          <a:noFill/>
          <a:ln w="0">
            <a:noFill/>
          </a:ln>
        </p:spPr>
        <p:txBody>
          <a:bodyPr anchor="t">
            <a:noAutofit/>
          </a:bodyPr>
          <a:lstStyle/>
          <a:p>
            <a:pPr>
              <a:lnSpc>
                <a:spcPct val="100000"/>
              </a:lnSpc>
              <a:spcBef>
                <a:spcPts val="1400"/>
              </a:spcBef>
              <a:buNone/>
            </a:pPr>
            <a:r>
              <a:rPr lang="en-US" sz="2200" b="0" strike="noStrike" spc="-1" dirty="0">
                <a:solidFill>
                  <a:srgbClr val="292929"/>
                </a:solidFill>
                <a:latin typeface="Abadi"/>
              </a:rPr>
              <a:t>We loaded the SpaceX dataset into a PostgreSQL database without leaving the </a:t>
            </a:r>
            <a:r>
              <a:rPr lang="en-US" sz="2200" b="0" strike="noStrike" spc="-1" dirty="0" err="1">
                <a:solidFill>
                  <a:srgbClr val="292929"/>
                </a:solidFill>
                <a:latin typeface="Abadi"/>
              </a:rPr>
              <a:t>jupyter</a:t>
            </a:r>
            <a:r>
              <a:rPr lang="en-US" sz="2200" b="0" strike="noStrike" spc="-1" dirty="0">
                <a:solidFill>
                  <a:srgbClr val="292929"/>
                </a:solidFill>
                <a:latin typeface="Abadi"/>
              </a:rPr>
              <a:t> notebook.</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applied EDA with SQL to get insight from the data. We wrote queries to find out for instance:</a:t>
            </a:r>
            <a:endParaRPr lang="en-US" sz="2200" b="0" strike="noStrike" spc="-1" dirty="0">
              <a:solidFill>
                <a:srgbClr val="000000"/>
              </a:solidFill>
              <a:latin typeface="Calibri"/>
            </a:endParaRPr>
          </a:p>
          <a:p>
            <a:pPr marL="457200" lvl="1" indent="-324000">
              <a:lnSpc>
                <a:spcPct val="100000"/>
              </a:lnSpc>
              <a:spcBef>
                <a:spcPts val="1400"/>
              </a:spcBef>
              <a:buClr>
                <a:srgbClr val="767171"/>
              </a:buClr>
              <a:buFont typeface="StarSymbol"/>
              <a:buChar char="-"/>
            </a:pPr>
            <a:r>
              <a:rPr lang="en-US" sz="1700" b="0" strike="noStrike" spc="-1" dirty="0">
                <a:solidFill>
                  <a:srgbClr val="767171"/>
                </a:solidFill>
                <a:latin typeface="Abadi"/>
              </a:rPr>
              <a:t>The names of unique launch sites in the space mission.</a:t>
            </a:r>
            <a:endParaRPr lang="en-US" sz="1700" b="0" strike="noStrike" spc="-1" dirty="0">
              <a:solidFill>
                <a:srgbClr val="000000"/>
              </a:solidFill>
              <a:latin typeface="Calibri"/>
            </a:endParaRPr>
          </a:p>
          <a:p>
            <a:pPr marL="457200" lvl="1" indent="-324000">
              <a:lnSpc>
                <a:spcPct val="100000"/>
              </a:lnSpc>
              <a:spcBef>
                <a:spcPts val="1400"/>
              </a:spcBef>
              <a:buClr>
                <a:srgbClr val="767171"/>
              </a:buClr>
              <a:buFont typeface="StarSymbol"/>
              <a:buChar char="-"/>
            </a:pPr>
            <a:r>
              <a:rPr lang="en-US" sz="1700" b="0" strike="noStrike" spc="-1" dirty="0">
                <a:solidFill>
                  <a:srgbClr val="767171"/>
                </a:solidFill>
                <a:latin typeface="Abadi"/>
              </a:rPr>
              <a:t>The total payload mass carried by boosters launched by NASA (CRS)</a:t>
            </a:r>
            <a:endParaRPr lang="en-US" sz="1700" b="0" strike="noStrike" spc="-1" dirty="0">
              <a:solidFill>
                <a:srgbClr val="000000"/>
              </a:solidFill>
              <a:latin typeface="Calibri"/>
            </a:endParaRPr>
          </a:p>
          <a:p>
            <a:pPr marL="457200" lvl="1" indent="-324000">
              <a:lnSpc>
                <a:spcPct val="100000"/>
              </a:lnSpc>
              <a:spcBef>
                <a:spcPts val="1400"/>
              </a:spcBef>
              <a:buClr>
                <a:srgbClr val="767171"/>
              </a:buClr>
              <a:buFont typeface="StarSymbol"/>
              <a:buChar char="-"/>
            </a:pPr>
            <a:r>
              <a:rPr lang="en-US" sz="1700" b="0" strike="noStrike" spc="-1" dirty="0">
                <a:solidFill>
                  <a:srgbClr val="767171"/>
                </a:solidFill>
                <a:latin typeface="Abadi"/>
              </a:rPr>
              <a:t>The average payload mass carried by booster version F9 v1.1</a:t>
            </a:r>
            <a:endParaRPr lang="en-US" sz="1700" b="0" strike="noStrike" spc="-1" dirty="0">
              <a:solidFill>
                <a:srgbClr val="000000"/>
              </a:solidFill>
              <a:latin typeface="Calibri"/>
            </a:endParaRPr>
          </a:p>
          <a:p>
            <a:pPr marL="457200" lvl="1" indent="-324000">
              <a:lnSpc>
                <a:spcPct val="100000"/>
              </a:lnSpc>
              <a:spcBef>
                <a:spcPts val="1400"/>
              </a:spcBef>
              <a:buClr>
                <a:srgbClr val="767171"/>
              </a:buClr>
              <a:buFont typeface="StarSymbol"/>
              <a:buChar char="-"/>
            </a:pPr>
            <a:r>
              <a:rPr lang="en-US" sz="1700" b="0" strike="noStrike" spc="-1" dirty="0">
                <a:solidFill>
                  <a:srgbClr val="767171"/>
                </a:solidFill>
                <a:latin typeface="Abadi"/>
              </a:rPr>
              <a:t>The total number of successful and failure mission outcomes</a:t>
            </a:r>
            <a:endParaRPr lang="en-US" sz="1700" b="0" strike="noStrike" spc="-1" dirty="0">
              <a:solidFill>
                <a:srgbClr val="000000"/>
              </a:solidFill>
              <a:latin typeface="Calibri"/>
            </a:endParaRPr>
          </a:p>
          <a:p>
            <a:pPr marL="457200" lvl="1" indent="-324000">
              <a:lnSpc>
                <a:spcPct val="100000"/>
              </a:lnSpc>
              <a:spcBef>
                <a:spcPts val="1400"/>
              </a:spcBef>
              <a:buClr>
                <a:srgbClr val="767171"/>
              </a:buClr>
              <a:buFont typeface="StarSymbol"/>
              <a:buChar char="-"/>
            </a:pPr>
            <a:r>
              <a:rPr lang="en-US" sz="1700" b="0" strike="noStrike" spc="-1" dirty="0">
                <a:solidFill>
                  <a:srgbClr val="767171"/>
                </a:solidFill>
                <a:latin typeface="Abadi"/>
              </a:rPr>
              <a:t>The failed landing outcomes in drone ship, their booster version and launch site names.</a:t>
            </a:r>
            <a:endParaRPr lang="en-US" sz="17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The link to the notebook is </a:t>
            </a:r>
            <a:r>
              <a:rPr lang="en-US" sz="2200" b="0" strike="noStrike" spc="-1" dirty="0">
                <a:solidFill>
                  <a:srgbClr val="1C7DDB"/>
                </a:solidFill>
                <a:latin typeface="Abadi"/>
                <a:hlinkClick r:id="rId3"/>
              </a:rPr>
              <a:t>https://github.com/PubuduWickramathunge/IBM-Data-Science-and-Machine-Learning-Capstone-Project/blob/main/Exploratory%20Data%20Analysis%20Using%20SQL.ipynb</a:t>
            </a:r>
            <a:endParaRPr lang="en-US" sz="2200" b="0" strike="noStrike" spc="-1" dirty="0">
              <a:solidFill>
                <a:srgbClr val="000000"/>
              </a:solidFill>
              <a:latin typeface="Calibri"/>
            </a:endParaRPr>
          </a:p>
          <a:p>
            <a:pPr>
              <a:lnSpc>
                <a:spcPct val="100000"/>
              </a:lnSpc>
              <a:spcBef>
                <a:spcPts val="1400"/>
              </a:spcBef>
              <a:buNone/>
              <a:tabLst>
                <a:tab pos="0" algn="l"/>
              </a:tabLst>
            </a:pPr>
            <a:endParaRPr lang="en-US" sz="2200" b="0" strike="noStrike" spc="-1" dirty="0">
              <a:solidFill>
                <a:srgbClr val="000000"/>
              </a:solidFill>
              <a:latin typeface="Calibri"/>
            </a:endParaRPr>
          </a:p>
          <a:p>
            <a:pPr>
              <a:lnSpc>
                <a:spcPct val="100000"/>
              </a:lnSpc>
              <a:spcBef>
                <a:spcPts val="1400"/>
              </a:spcBef>
              <a:buNone/>
              <a:tabLst>
                <a:tab pos="0" algn="l"/>
              </a:tabLst>
            </a:pPr>
            <a:endParaRPr lang="en-US" sz="2200" b="0" strike="noStrike" spc="-1" dirty="0">
              <a:solidFill>
                <a:srgbClr val="000000"/>
              </a:solidFill>
              <a:latin typeface="Calibri"/>
            </a:endParaRPr>
          </a:p>
          <a:p>
            <a:pPr>
              <a:lnSpc>
                <a:spcPct val="100000"/>
              </a:lnSpc>
              <a:spcBef>
                <a:spcPts val="1400"/>
              </a:spcBef>
              <a:buNone/>
              <a:tabLst>
                <a:tab pos="0" algn="l"/>
              </a:tabLst>
            </a:pPr>
            <a:endParaRPr lang="en-US" sz="2200" b="0" strike="noStrike" spc="-1" dirty="0">
              <a:solidFill>
                <a:srgbClr val="000000"/>
              </a:solidFill>
              <a:latin typeface="Calibri"/>
            </a:endParaRPr>
          </a:p>
          <a:p>
            <a:pPr>
              <a:lnSpc>
                <a:spcPct val="100000"/>
              </a:lnSpc>
              <a:buNone/>
              <a:tabLst>
                <a:tab pos="0" algn="l"/>
              </a:tabLst>
            </a:pPr>
            <a:endParaRPr lang="en-US" sz="1800" b="0" strike="noStrike" spc="-1" dirty="0">
              <a:solidFill>
                <a:srgbClr val="000000"/>
              </a:solidFill>
              <a:latin typeface="Calibri"/>
            </a:endParaRPr>
          </a:p>
          <a:p>
            <a:pPr>
              <a:lnSpc>
                <a:spcPct val="100000"/>
              </a:lnSpc>
              <a:buNone/>
              <a:tabLst>
                <a:tab pos="0" algn="l"/>
              </a:tabLst>
            </a:pPr>
            <a:endParaRPr lang="en-US" sz="1800" b="0" strike="noStrike" spc="-1" dirty="0">
              <a:solidFill>
                <a:srgbClr val="000000"/>
              </a:solidFill>
              <a:latin typeface="Calibri"/>
            </a:endParaRPr>
          </a:p>
          <a:p>
            <a:pPr>
              <a:lnSpc>
                <a:spcPct val="100000"/>
              </a:lnSpc>
              <a:buNone/>
              <a:tabLst>
                <a:tab pos="0" algn="l"/>
              </a:tabLst>
            </a:pPr>
            <a:endParaRPr lang="en-US" sz="1800" b="0" strike="noStrike" spc="-1" dirty="0">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EDA with SQL</a:t>
            </a:r>
            <a:endParaRPr lang="en-US" sz="4000" b="0" strike="noStrike" spc="-1">
              <a:latin typeface="Arial"/>
            </a:endParaRPr>
          </a:p>
        </p:txBody>
      </p:sp>
      <p:sp>
        <p:nvSpPr>
          <p:cNvPr id="3" name="PlaceHolder 2"/>
          <p:cNvSpPr>
            <a:spLocks noGrp="1"/>
          </p:cNvSpPr>
          <p:nvPr>
            <p:ph type="sldNum" idx="2"/>
          </p:nvPr>
        </p:nvSpPr>
        <p:spPr/>
        <p:txBody>
          <a:bodyPr/>
          <a:lstStyle/>
          <a:p>
            <a:fld id="{FC153FFB-2EE7-4673-A360-F4A26A7948B2}"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5240" cy="4718880"/>
          </a:xfrm>
          <a:prstGeom prst="rect">
            <a:avLst/>
          </a:prstGeom>
          <a:noFill/>
          <a:ln w="0">
            <a:noFill/>
          </a:ln>
        </p:spPr>
        <p:txBody>
          <a:bodyPr lIns="90000" tIns="45000" rIns="90000" bIns="45000" anchor="t">
            <a:normAutofit/>
          </a:bodyPr>
          <a:lstStyle/>
          <a:p>
            <a:pPr>
              <a:lnSpc>
                <a:spcPct val="100000"/>
              </a:lnSpc>
              <a:spcBef>
                <a:spcPts val="1400"/>
              </a:spcBef>
              <a:buNone/>
            </a:pPr>
            <a:r>
              <a:rPr lang="en-US" sz="2200" b="0" strike="noStrike" spc="-1">
                <a:solidFill>
                  <a:srgbClr val="292929"/>
                </a:solidFill>
                <a:latin typeface="Abadi"/>
              </a:rPr>
              <a:t>We marked all launch sites, and added map objects such as markers, circles, lines to mark the success or failure of launches for each site on the folium map.</a:t>
            </a:r>
            <a:endParaRPr lang="en-US" sz="2200" b="0" strike="noStrike" spc="-1">
              <a:solidFill>
                <a:srgbClr val="000000"/>
              </a:solidFill>
              <a:latin typeface="Calibri"/>
            </a:endParaRPr>
          </a:p>
          <a:p>
            <a:pPr>
              <a:lnSpc>
                <a:spcPct val="100000"/>
              </a:lnSpc>
              <a:spcBef>
                <a:spcPts val="1400"/>
              </a:spcBef>
              <a:buNone/>
            </a:pPr>
            <a:r>
              <a:rPr lang="en-US" sz="2200" b="0" strike="noStrike" spc="-1">
                <a:solidFill>
                  <a:srgbClr val="292929"/>
                </a:solidFill>
                <a:latin typeface="Abadi"/>
              </a:rPr>
              <a:t>We assigned the feature launch outcomes (failure or success) to class 0 and 1.i.e., 0 for failure, and 1 for success.</a:t>
            </a:r>
            <a:endParaRPr lang="en-US" sz="2200" b="0" strike="noStrike" spc="-1">
              <a:solidFill>
                <a:srgbClr val="000000"/>
              </a:solidFill>
              <a:latin typeface="Calibri"/>
            </a:endParaRPr>
          </a:p>
          <a:p>
            <a:pPr>
              <a:lnSpc>
                <a:spcPct val="100000"/>
              </a:lnSpc>
              <a:spcBef>
                <a:spcPts val="1400"/>
              </a:spcBef>
              <a:buNone/>
            </a:pPr>
            <a:r>
              <a:rPr lang="en-US" sz="2200" b="0" strike="noStrike" spc="-1">
                <a:solidFill>
                  <a:srgbClr val="292929"/>
                </a:solidFill>
                <a:latin typeface="Abadi"/>
              </a:rPr>
              <a:t>Using the color-labeled marker clusters, we identified which launch sites have relatively high success rate. </a:t>
            </a:r>
            <a:endParaRPr lang="en-US" sz="2200" b="0" strike="noStrike" spc="-1">
              <a:solidFill>
                <a:srgbClr val="000000"/>
              </a:solidFill>
              <a:latin typeface="Calibri"/>
            </a:endParaRPr>
          </a:p>
          <a:p>
            <a:pPr>
              <a:lnSpc>
                <a:spcPct val="100000"/>
              </a:lnSpc>
              <a:spcBef>
                <a:spcPts val="1400"/>
              </a:spcBef>
              <a:buNone/>
            </a:pPr>
            <a:r>
              <a:rPr lang="en-US" sz="2200" b="0" strike="noStrike" spc="-1">
                <a:solidFill>
                  <a:srgbClr val="292929"/>
                </a:solidFill>
                <a:latin typeface="Abadi"/>
              </a:rPr>
              <a:t>We calculated the distances between a launch site to its proximities. We answered some question for instance:</a:t>
            </a:r>
            <a:endParaRPr lang="en-US" sz="2200" b="0" strike="noStrike" spc="-1">
              <a:solidFill>
                <a:srgbClr val="000000"/>
              </a:solidFill>
              <a:latin typeface="Calibri"/>
            </a:endParaRPr>
          </a:p>
          <a:p>
            <a:pPr marL="457200" lvl="1" indent="-324000">
              <a:lnSpc>
                <a:spcPct val="100000"/>
              </a:lnSpc>
              <a:spcBef>
                <a:spcPts val="1400"/>
              </a:spcBef>
              <a:buClr>
                <a:srgbClr val="767171"/>
              </a:buClr>
              <a:buFont typeface="StarSymbol"/>
              <a:buChar char="-"/>
            </a:pPr>
            <a:r>
              <a:rPr lang="en-US" sz="1800" b="0" strike="noStrike" spc="-1">
                <a:solidFill>
                  <a:srgbClr val="767171"/>
                </a:solidFill>
                <a:latin typeface="Abadi"/>
              </a:rPr>
              <a:t>Are launch sites near railways, highways and coastlines.</a:t>
            </a:r>
            <a:endParaRPr lang="en-US" sz="1800" b="0" strike="noStrike" spc="-1">
              <a:solidFill>
                <a:srgbClr val="000000"/>
              </a:solidFill>
              <a:latin typeface="Calibri"/>
            </a:endParaRPr>
          </a:p>
          <a:p>
            <a:pPr marL="457200" lvl="1" indent="-324000">
              <a:lnSpc>
                <a:spcPct val="100000"/>
              </a:lnSpc>
              <a:spcBef>
                <a:spcPts val="1400"/>
              </a:spcBef>
              <a:buClr>
                <a:srgbClr val="767171"/>
              </a:buClr>
              <a:buFont typeface="StarSymbol"/>
              <a:buChar char="-"/>
            </a:pPr>
            <a:r>
              <a:rPr lang="en-US" sz="1800" b="0" strike="noStrike" spc="-1">
                <a:solidFill>
                  <a:srgbClr val="767171"/>
                </a:solidFill>
                <a:latin typeface="Abadi"/>
              </a:rPr>
              <a:t>Do launch sites keep certain distance away from cities.</a:t>
            </a:r>
            <a:endParaRPr lang="en-US" sz="1800" b="0" strike="noStrike" spc="-1">
              <a:solidFill>
                <a:srgbClr val="000000"/>
              </a:solidFill>
              <a:latin typeface="Calibri"/>
            </a:endParaRPr>
          </a:p>
          <a:p>
            <a:pPr>
              <a:lnSpc>
                <a:spcPct val="100000"/>
              </a:lnSpc>
              <a:buNone/>
            </a:pPr>
            <a:endParaRPr lang="en-US" sz="1800" b="0" strike="noStrike" spc="-1">
              <a:solidFill>
                <a:srgbClr val="000000"/>
              </a:solidFill>
              <a:latin typeface="Calibri"/>
            </a:endParaRPr>
          </a:p>
          <a:p>
            <a:pPr>
              <a:lnSpc>
                <a:spcPct val="100000"/>
              </a:lnSpc>
              <a:buNone/>
            </a:pPr>
            <a:endParaRPr lang="en-US" sz="1800" b="0" strike="noStrike" spc="-1">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Build an Interactive Map with Folium</a:t>
            </a:r>
            <a:endParaRPr lang="en-US" sz="4000" b="0" strike="noStrike" spc="-1">
              <a:latin typeface="Arial"/>
            </a:endParaRPr>
          </a:p>
        </p:txBody>
      </p:sp>
      <p:sp>
        <p:nvSpPr>
          <p:cNvPr id="3" name="PlaceHolder 2"/>
          <p:cNvSpPr>
            <a:spLocks noGrp="1"/>
          </p:cNvSpPr>
          <p:nvPr>
            <p:ph type="sldNum" idx="2"/>
          </p:nvPr>
        </p:nvSpPr>
        <p:spPr/>
        <p:txBody>
          <a:bodyPr/>
          <a:lstStyle/>
          <a:p>
            <a:fld id="{B23ED8C1-D470-45D6-9EF5-C8942212FE07}"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5200" cy="3288600"/>
          </a:xfrm>
          <a:prstGeom prst="rect">
            <a:avLst/>
          </a:prstGeom>
          <a:noFill/>
          <a:ln w="0">
            <a:noFill/>
          </a:ln>
        </p:spPr>
        <p:txBody>
          <a:bodyPr anchor="t">
            <a:normAutofit lnSpcReduction="10000"/>
          </a:bodyPr>
          <a:lstStyle/>
          <a:p>
            <a:pPr>
              <a:lnSpc>
                <a:spcPct val="100000"/>
              </a:lnSpc>
              <a:spcBef>
                <a:spcPts val="1400"/>
              </a:spcBef>
              <a:buNone/>
            </a:pPr>
            <a:r>
              <a:rPr lang="en-US" sz="2200" b="0" strike="noStrike" spc="-1" dirty="0">
                <a:solidFill>
                  <a:srgbClr val="292929"/>
                </a:solidFill>
                <a:latin typeface="Abadi"/>
              </a:rPr>
              <a:t>We built an interactive dashboard with </a:t>
            </a:r>
            <a:r>
              <a:rPr lang="en-US" sz="2200" b="0" strike="noStrike" spc="-1" dirty="0" err="1">
                <a:solidFill>
                  <a:srgbClr val="292929"/>
                </a:solidFill>
                <a:latin typeface="Abadi"/>
              </a:rPr>
              <a:t>Plotly</a:t>
            </a:r>
            <a:r>
              <a:rPr lang="en-US" sz="2200" b="0" strike="noStrike" spc="-1" dirty="0">
                <a:solidFill>
                  <a:srgbClr val="292929"/>
                </a:solidFill>
                <a:latin typeface="Abadi"/>
              </a:rPr>
              <a:t> dash</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plotted pie charts showing the total launches by a certain sites</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plotted scatter graph showing the relationship with Outcome and Payload Mass (Kg) for the different booster version.</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The link to the notebook is </a:t>
            </a:r>
            <a:r>
              <a:rPr lang="en-US" sz="2200" b="0" strike="noStrike" spc="-1" dirty="0">
                <a:solidFill>
                  <a:srgbClr val="1C7DDB"/>
                </a:solidFill>
                <a:latin typeface="Abadi"/>
                <a:hlinkClick r:id="rId3"/>
              </a:rPr>
              <a:t>https://github.com/PubuduWickramathunge/IBM-Data-Science-and-Machine-Learning-Capstone-Project/blob/main/Interactive%20Visual%20Analytics%20with%20Folium.ipynb</a:t>
            </a:r>
            <a:endParaRPr lang="en-US" sz="2200" b="0" strike="noStrike" spc="-1" dirty="0">
              <a:solidFill>
                <a:srgbClr val="000000"/>
              </a:solidFill>
              <a:latin typeface="Calibri"/>
            </a:endParaRPr>
          </a:p>
          <a:p>
            <a:pPr>
              <a:lnSpc>
                <a:spcPct val="100000"/>
              </a:lnSpc>
              <a:buNone/>
            </a:pPr>
            <a:endParaRPr lang="en-US" sz="1800" b="0" strike="noStrike" spc="-1" dirty="0">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Build a Dashboard with Plotly Dash</a:t>
            </a:r>
            <a:endParaRPr lang="en-US" sz="4000" b="0" strike="noStrike" spc="-1">
              <a:latin typeface="Arial"/>
            </a:endParaRPr>
          </a:p>
        </p:txBody>
      </p:sp>
      <p:sp>
        <p:nvSpPr>
          <p:cNvPr id="3" name="PlaceHolder 2"/>
          <p:cNvSpPr>
            <a:spLocks noGrp="1"/>
          </p:cNvSpPr>
          <p:nvPr>
            <p:ph type="sldNum" idx="2"/>
          </p:nvPr>
        </p:nvSpPr>
        <p:spPr/>
        <p:txBody>
          <a:bodyPr/>
          <a:lstStyle/>
          <a:p>
            <a:fld id="{EEFBEF28-6737-4114-A105-5229D0346F83}" type="slidenum">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a:lnSpc>
                <a:spcPct val="100000"/>
              </a:lnSpc>
              <a:spcBef>
                <a:spcPts val="1400"/>
              </a:spcBef>
              <a:buNone/>
            </a:pPr>
            <a:r>
              <a:rPr lang="en-US" sz="2200" b="0" strike="noStrike" spc="-1" dirty="0">
                <a:solidFill>
                  <a:srgbClr val="292929"/>
                </a:solidFill>
                <a:latin typeface="Abadi"/>
              </a:rPr>
              <a:t>We loaded the data using NumPy and pandas, transformed the data, split our data into training and testing.</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built different machine learning models and tune different hyperparameters using </a:t>
            </a:r>
            <a:r>
              <a:rPr lang="en-US" sz="2200" b="0" strike="noStrike" spc="-1" dirty="0" err="1">
                <a:solidFill>
                  <a:srgbClr val="292929"/>
                </a:solidFill>
                <a:latin typeface="Abadi"/>
              </a:rPr>
              <a:t>GridSearchCV</a:t>
            </a:r>
            <a:r>
              <a:rPr lang="en-US" sz="2200" b="0" strike="noStrike" spc="-1" dirty="0">
                <a:solidFill>
                  <a:srgbClr val="292929"/>
                </a:solidFill>
                <a:latin typeface="Abadi"/>
              </a:rPr>
              <a:t>.</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used accuracy as the metric for our model, improved the model using feature engineering and algorithm tuning.</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We found the best performing classification model.</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The link to the notebook is </a:t>
            </a:r>
            <a:r>
              <a:rPr lang="en-US" sz="2200" b="0" strike="noStrike" spc="-1" dirty="0">
                <a:solidFill>
                  <a:srgbClr val="1C7DDB"/>
                </a:solidFill>
                <a:latin typeface="Abadi"/>
                <a:hlinkClick r:id="rId3"/>
              </a:rPr>
              <a:t>https://github.com/PubuduWickramathunge/IBM-Data-Science-and-Machine-Learning-Capstone-Project/blob/main/Machine%20Learning%20Prediction%20Lab.ipynb</a:t>
            </a:r>
            <a:endParaRPr lang="en-US" sz="2200" b="0" strike="noStrike" spc="-1" dirty="0">
              <a:solidFill>
                <a:srgbClr val="000000"/>
              </a:solidFill>
              <a:latin typeface="Calibri"/>
            </a:endParaRPr>
          </a:p>
          <a:p>
            <a:pPr>
              <a:lnSpc>
                <a:spcPct val="100000"/>
              </a:lnSpc>
              <a:buNone/>
            </a:pPr>
            <a:endParaRPr lang="en-US" sz="1800" b="0" strike="noStrike" spc="-1" dirty="0">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Predictive Analysis (Classification)</a:t>
            </a:r>
            <a:endParaRPr lang="en-US" sz="4000" b="0" strike="noStrike" spc="-1">
              <a:latin typeface="Arial"/>
            </a:endParaRPr>
          </a:p>
        </p:txBody>
      </p:sp>
      <p:sp>
        <p:nvSpPr>
          <p:cNvPr id="3" name="PlaceHolder 2"/>
          <p:cNvSpPr>
            <a:spLocks noGrp="1"/>
          </p:cNvSpPr>
          <p:nvPr>
            <p:ph type="sldNum" idx="2"/>
          </p:nvPr>
        </p:nvSpPr>
        <p:spPr/>
        <p:txBody>
          <a:bodyPr/>
          <a:lstStyle/>
          <a:p>
            <a:fld id="{939617A9-3D86-461E-A5CF-13BAF78666A5}"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06" name="Content Placeholder 2"/>
          <p:cNvSpPr/>
          <p:nvPr/>
        </p:nvSpPr>
        <p:spPr>
          <a:xfrm>
            <a:off x="840960" y="1807200"/>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Exploratory data analysis results</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Interactive analytics demo in screenshots</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Predictive analysis results</a:t>
            </a:r>
            <a:endParaRPr lang="en-US" sz="2200" b="0" strike="noStrike" spc="-1">
              <a:latin typeface="Arial"/>
            </a:endParaRPr>
          </a:p>
          <a:p>
            <a:pPr>
              <a:lnSpc>
                <a:spcPct val="90000"/>
              </a:lnSpc>
              <a:spcBef>
                <a:spcPts val="499"/>
              </a:spcBef>
              <a:buNone/>
            </a:pPr>
            <a:endParaRPr lang="en-US" sz="1800" b="0" strike="noStrike" spc="-1">
              <a:latin typeface="Arial"/>
            </a:endParaRPr>
          </a:p>
          <a:p>
            <a:pPr marL="457200">
              <a:lnSpc>
                <a:spcPct val="90000"/>
              </a:lnSpc>
              <a:spcBef>
                <a:spcPts val="499"/>
              </a:spcBef>
              <a:buNone/>
              <a:tabLst>
                <a:tab pos="0" algn="l"/>
              </a:tabLst>
            </a:pPr>
            <a:endParaRPr lang="en-US" sz="1800" b="0" strike="noStrike" spc="-1">
              <a:latin typeface="Arial"/>
            </a:endParaRPr>
          </a:p>
        </p:txBody>
      </p:sp>
      <p:sp>
        <p:nvSpPr>
          <p:cNvPr id="2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Results</a:t>
            </a:r>
            <a:endParaRPr lang="en-US" sz="4000" b="0" strike="noStrike" spc="-1">
              <a:latin typeface="Arial"/>
            </a:endParaRPr>
          </a:p>
        </p:txBody>
      </p:sp>
      <p:sp>
        <p:nvSpPr>
          <p:cNvPr id="2" name="PlaceHolder 1"/>
          <p:cNvSpPr>
            <a:spLocks noGrp="1"/>
          </p:cNvSpPr>
          <p:nvPr>
            <p:ph type="sldNum" idx="2"/>
          </p:nvPr>
        </p:nvSpPr>
        <p:spPr/>
        <p:txBody>
          <a:bodyPr/>
          <a:lstStyle/>
          <a:p>
            <a:fld id="{4A8E9F5B-1D8A-4D89-B2EC-E16A20F56A7A}"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640" cy="96696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From the plot, we found that the larger the flight amount at a launch site, the greater the success rate at a launch site.</a:t>
            </a: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Flight Number vs. Launch Site</a:t>
            </a:r>
            <a:endParaRPr lang="en-US" sz="4000" b="0" strike="noStrike" spc="-1">
              <a:latin typeface="Arial"/>
            </a:endParaRPr>
          </a:p>
        </p:txBody>
      </p:sp>
      <p:pic>
        <p:nvPicPr>
          <p:cNvPr id="210" name="Picture 5"/>
          <p:cNvPicPr/>
          <p:nvPr/>
        </p:nvPicPr>
        <p:blipFill>
          <a:blip r:embed="rId3"/>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lstStyle/>
          <a:p>
            <a:fld id="{D1FC69A1-F7CB-4080-A889-6CB67371A78E}"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Title 1"/>
          <p:cNvSpPr/>
          <p:nvPr/>
        </p:nvSpPr>
        <p:spPr>
          <a:xfrm>
            <a:off x="635040" y="640800"/>
            <a:ext cx="3047760" cy="25038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200" b="0" strike="noStrike" spc="-1">
                <a:solidFill>
                  <a:srgbClr val="0B49CB"/>
                </a:solidFill>
                <a:latin typeface="Abadi"/>
              </a:rPr>
              <a:t>Payload vs. Launch Site</a:t>
            </a:r>
            <a:endParaRPr lang="en-US" sz="3200" b="0" strike="noStrike" spc="-1">
              <a:latin typeface="Arial"/>
            </a:endParaRPr>
          </a:p>
        </p:txBody>
      </p:sp>
      <p:sp>
        <p:nvSpPr>
          <p:cNvPr id="213" name="sketch line"/>
          <p:cNvSpPr/>
          <p:nvPr/>
        </p:nvSpPr>
        <p:spPr>
          <a:xfrm rot="5400000">
            <a:off x="1627560" y="3462480"/>
            <a:ext cx="5409720" cy="18000"/>
          </a:xfrm>
          <a:custGeom>
            <a:avLst/>
            <a:gdLst/>
            <a:ahLst/>
            <a:cxnLst/>
            <a:rect l="l" t="t" r="r" b="b"/>
            <a:pathLst>
              <a:path w="5410200" h="18288" fill="none">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4"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A7E472C6-F618-4782-81DF-05BF1B596A8B}" type="slidenum">
              <a:rPr lang="en-US" sz="1200" b="0" strike="noStrike" spc="-1">
                <a:solidFill>
                  <a:srgbClr val="8B8B8B"/>
                </a:solidFill>
                <a:latin typeface="Calibri"/>
              </a:rPr>
              <a:t>19</a:t>
            </a:fld>
            <a:endParaRPr lang="en-US" sz="1200" b="0" strike="noStrike" spc="-1">
              <a:latin typeface="Times New Roman"/>
            </a:endParaRPr>
          </a:p>
        </p:txBody>
      </p:sp>
      <p:pic>
        <p:nvPicPr>
          <p:cNvPr id="215" name="Picture 5"/>
          <p:cNvPicPr/>
          <p:nvPr/>
        </p:nvPicPr>
        <p:blipFill>
          <a:blip r:embed="rId2"/>
          <a:stretch/>
        </p:blipFill>
        <p:spPr>
          <a:xfrm>
            <a:off x="4481640" y="3179520"/>
            <a:ext cx="6872040" cy="2406240"/>
          </a:xfrm>
          <a:prstGeom prst="rect">
            <a:avLst/>
          </a:prstGeom>
          <a:ln w="0">
            <a:noFill/>
          </a:ln>
        </p:spPr>
      </p:pic>
      <p:pic>
        <p:nvPicPr>
          <p:cNvPr id="216" name="Picture 9"/>
          <p:cNvPicPr/>
          <p:nvPr/>
        </p:nvPicPr>
        <p:blipFill>
          <a:blip r:embed="rId3"/>
          <a:stretch/>
        </p:blipFill>
        <p:spPr>
          <a:xfrm>
            <a:off x="4680000" y="1071360"/>
            <a:ext cx="6876720" cy="19713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2E2CE954-426B-4181-A4BA-A46E6387DD3F}" type="slidenum">
              <a:rPr lang="en-US" sz="1600" b="0" strike="noStrike" spc="-1">
                <a:solidFill>
                  <a:srgbClr val="1C7DDB"/>
                </a:solidFill>
                <a:latin typeface="Abadi"/>
              </a:rPr>
              <a:t>2</a:t>
            </a:fld>
            <a:endParaRPr lang="en-US" sz="1600" b="0" strike="noStrike" spc="-1">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Executive Summary</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Introduction</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Methodology</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Results</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Conclusion</a:t>
            </a:r>
            <a:endParaRPr lang="en-US" sz="22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Appendix</a:t>
            </a:r>
            <a:endParaRPr lang="en-US" sz="2200" b="0" strike="noStrike" spc="-1">
              <a:latin typeface="Arial"/>
            </a:endParaRPr>
          </a:p>
        </p:txBody>
      </p:sp>
      <p:sp>
        <p:nvSpPr>
          <p:cNvPr id="1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Outline</a:t>
            </a:r>
            <a:endParaRPr lang="en-US" sz="4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Success Rate vs. Orbit Type</a:t>
            </a:r>
            <a:endParaRPr lang="en-US" sz="3600" b="0" strike="noStrike" spc="-1">
              <a:latin typeface="Arial"/>
            </a:endParaRPr>
          </a:p>
        </p:txBody>
      </p:sp>
      <p:sp>
        <p:nvSpPr>
          <p:cNvPr id="219" name="PlaceHolder 1"/>
          <p:cNvSpPr>
            <a:spLocks noGrp="1"/>
          </p:cNvSpPr>
          <p:nvPr>
            <p:ph/>
          </p:nvPr>
        </p:nvSpPr>
        <p:spPr>
          <a:xfrm>
            <a:off x="643320" y="1783080"/>
            <a:ext cx="4007880" cy="4393800"/>
          </a:xfrm>
          <a:prstGeom prst="rect">
            <a:avLst/>
          </a:prstGeom>
          <a:noFill/>
          <a:ln w="0">
            <a:noFill/>
          </a:ln>
        </p:spPr>
        <p:txBody>
          <a:bodyPr anchor="t">
            <a:normAutofit/>
          </a:bodyPr>
          <a:lstStyle/>
          <a:p>
            <a:pPr marL="228600" indent="-228600">
              <a:lnSpc>
                <a:spcPct val="90000"/>
              </a:lnSpc>
              <a:spcBef>
                <a:spcPts val="1400"/>
              </a:spcBef>
              <a:buClr>
                <a:srgbClr val="000000"/>
              </a:buClr>
              <a:buFont typeface="Arial"/>
              <a:buChar char="•"/>
            </a:pPr>
            <a:r>
              <a:rPr lang="en-US" sz="2200" b="0" strike="noStrike" spc="-1">
                <a:solidFill>
                  <a:srgbClr val="000000"/>
                </a:solidFill>
                <a:latin typeface="Abadi"/>
              </a:rPr>
              <a:t>From the plot, we can see that ES-L1, GEO, HEO, SSO, VLEO had the most success rate.</a:t>
            </a:r>
            <a:endParaRPr lang="en-US" sz="2200" b="0" strike="noStrike" spc="-1">
              <a:solidFill>
                <a:srgbClr val="000000"/>
              </a:solidFill>
              <a:latin typeface="Calibri"/>
            </a:endParaRPr>
          </a:p>
          <a:p>
            <a:pPr>
              <a:lnSpc>
                <a:spcPct val="90000"/>
              </a:lnSpc>
              <a:spcBef>
                <a:spcPts val="1400"/>
              </a:spcBef>
              <a:buNone/>
            </a:pPr>
            <a:endParaRPr lang="en-US" sz="2000" b="0" strike="noStrike" spc="-1">
              <a:solidFill>
                <a:srgbClr val="000000"/>
              </a:solidFill>
              <a:latin typeface="Calibri"/>
            </a:endParaRPr>
          </a:p>
        </p:txBody>
      </p:sp>
      <p:grpSp>
        <p:nvGrpSpPr>
          <p:cNvPr id="220" name="Group 11"/>
          <p:cNvGrpSpPr/>
          <p:nvPr/>
        </p:nvGrpSpPr>
        <p:grpSpPr>
          <a:xfrm>
            <a:off x="360" y="4601520"/>
            <a:ext cx="1013760" cy="2017080"/>
            <a:chOff x="360" y="4601520"/>
            <a:chExt cx="1013760" cy="2017080"/>
          </a:xfrm>
        </p:grpSpPr>
        <p:sp>
          <p:nvSpPr>
            <p:cNvPr id="22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3" name="Picture 1"/>
          <p:cNvPicPr/>
          <p:nvPr/>
        </p:nvPicPr>
        <p:blipFill>
          <a:blip r:embed="rId2"/>
          <a:stretch/>
        </p:blipFill>
        <p:spPr>
          <a:xfrm>
            <a:off x="4968000" y="2244240"/>
            <a:ext cx="6580080" cy="3439080"/>
          </a:xfrm>
          <a:prstGeom prst="rect">
            <a:avLst/>
          </a:prstGeom>
          <a:ln w="0">
            <a:noFill/>
          </a:ln>
        </p:spPr>
      </p:pic>
      <p:grpSp>
        <p:nvGrpSpPr>
          <p:cNvPr id="224" name="Group 15"/>
          <p:cNvGrpSpPr/>
          <p:nvPr/>
        </p:nvGrpSpPr>
        <p:grpSpPr>
          <a:xfrm>
            <a:off x="11219400" y="360"/>
            <a:ext cx="972360" cy="1935000"/>
            <a:chOff x="11219400" y="360"/>
            <a:chExt cx="972360" cy="1935000"/>
          </a:xfrm>
        </p:grpSpPr>
        <p:sp>
          <p:nvSpPr>
            <p:cNvPr id="22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76F6F280-A5BC-4DA4-8E45-D3EB34592BF1}" type="slidenum">
              <a:rPr lang="en-US" sz="1200" b="0" strike="noStrike" spc="-1">
                <a:solidFill>
                  <a:srgbClr val="8B8B8B"/>
                </a:solidFill>
                <a:latin typeface="Calibri"/>
              </a:rPr>
              <a:t>20</a:t>
            </a:fld>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524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tabLst>
                <a:tab pos="0" algn="l"/>
              </a:tabLst>
            </a:pPr>
            <a:endParaRPr lang="en-US" sz="2200" b="0" strike="noStrike" spc="-1">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Flight Number vs. Orbit Type</a:t>
            </a:r>
            <a:endParaRPr lang="en-US" sz="4000" b="0" strike="noStrike" spc="-1">
              <a:latin typeface="Arial"/>
            </a:endParaRPr>
          </a:p>
        </p:txBody>
      </p:sp>
      <p:pic>
        <p:nvPicPr>
          <p:cNvPr id="230" name="Picture 5"/>
          <p:cNvPicPr/>
          <p:nvPr/>
        </p:nvPicPr>
        <p:blipFill>
          <a:blip r:embed="rId3"/>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lstStyle/>
          <a:p>
            <a:fld id="{E32FCC21-CB23-494B-9100-1EF8693A69E8}"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68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We can observe that with heavy payloads, the successful landing are more for PO, LEO and ISS orbits.</a:t>
            </a: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Payload vs. Orbit Type</a:t>
            </a:r>
            <a:endParaRPr lang="en-US" sz="4000" b="0" strike="noStrike" spc="-1">
              <a:latin typeface="Arial"/>
            </a:endParaRPr>
          </a:p>
        </p:txBody>
      </p:sp>
      <p:pic>
        <p:nvPicPr>
          <p:cNvPr id="233" name="Picture 5"/>
          <p:cNvPicPr/>
          <p:nvPr/>
        </p:nvPicPr>
        <p:blipFill>
          <a:blip r:embed="rId3"/>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lstStyle/>
          <a:p>
            <a:fld id="{9DD7C30C-0F60-44E6-8585-B9BB353C19B0}"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5"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Launch Success Yearly Trend</a:t>
            </a:r>
            <a:endParaRPr lang="en-US" sz="3600" b="0" strike="noStrike" spc="-1">
              <a:latin typeface="Arial"/>
            </a:endParaRPr>
          </a:p>
        </p:txBody>
      </p:sp>
      <p:sp>
        <p:nvSpPr>
          <p:cNvPr id="236" name="PlaceHolder 1"/>
          <p:cNvSpPr>
            <a:spLocks noGrp="1"/>
          </p:cNvSpPr>
          <p:nvPr>
            <p:ph/>
          </p:nvPr>
        </p:nvSpPr>
        <p:spPr>
          <a:xfrm>
            <a:off x="643320" y="1783080"/>
            <a:ext cx="4007880" cy="4393800"/>
          </a:xfrm>
          <a:prstGeom prst="rect">
            <a:avLst/>
          </a:prstGeom>
          <a:noFill/>
          <a:ln w="0">
            <a:noFill/>
          </a:ln>
        </p:spPr>
        <p:txBody>
          <a:bodyPr anchor="t">
            <a:normAutofit/>
          </a:bodyPr>
          <a:lstStyle/>
          <a:p>
            <a:pPr marL="228600" indent="-228600">
              <a:lnSpc>
                <a:spcPct val="90000"/>
              </a:lnSpc>
              <a:spcBef>
                <a:spcPts val="1400"/>
              </a:spcBef>
              <a:buClr>
                <a:srgbClr val="000000"/>
              </a:buClr>
              <a:buFont typeface="Arial"/>
              <a:buChar char="•"/>
            </a:pPr>
            <a:r>
              <a:rPr lang="en-US" sz="2200" b="0" strike="noStrike" spc="-1">
                <a:solidFill>
                  <a:srgbClr val="000000"/>
                </a:solidFill>
                <a:latin typeface="Abadi"/>
              </a:rPr>
              <a:t>From the plot, we can observe that success rate since 2013 kept on increasing till 2020.</a:t>
            </a:r>
            <a:endParaRPr lang="en-US" sz="2200" b="0" strike="noStrike" spc="-1">
              <a:solidFill>
                <a:srgbClr val="000000"/>
              </a:solidFill>
              <a:latin typeface="Calibri"/>
            </a:endParaRPr>
          </a:p>
          <a:p>
            <a:pPr>
              <a:lnSpc>
                <a:spcPct val="90000"/>
              </a:lnSpc>
              <a:spcBef>
                <a:spcPts val="1400"/>
              </a:spcBef>
              <a:buNone/>
            </a:pPr>
            <a:endParaRPr lang="en-US" sz="2000" b="0" strike="noStrike" spc="-1">
              <a:solidFill>
                <a:srgbClr val="000000"/>
              </a:solidFill>
              <a:latin typeface="Calibri"/>
            </a:endParaRPr>
          </a:p>
        </p:txBody>
      </p:sp>
      <p:grpSp>
        <p:nvGrpSpPr>
          <p:cNvPr id="237" name="Group 11"/>
          <p:cNvGrpSpPr/>
          <p:nvPr/>
        </p:nvGrpSpPr>
        <p:grpSpPr>
          <a:xfrm>
            <a:off x="360" y="4601520"/>
            <a:ext cx="1013760" cy="2017080"/>
            <a:chOff x="360" y="4601520"/>
            <a:chExt cx="1013760" cy="2017080"/>
          </a:xfrm>
        </p:grpSpPr>
        <p:sp>
          <p:nvSpPr>
            <p:cNvPr id="23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0" name="Group 15"/>
          <p:cNvGrpSpPr/>
          <p:nvPr/>
        </p:nvGrpSpPr>
        <p:grpSpPr>
          <a:xfrm>
            <a:off x="11219400" y="360"/>
            <a:ext cx="972360" cy="1935000"/>
            <a:chOff x="11219400" y="360"/>
            <a:chExt cx="972360" cy="1935000"/>
          </a:xfrm>
        </p:grpSpPr>
        <p:sp>
          <p:nvSpPr>
            <p:cNvPr id="24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6C1C7CC4-B443-4B1D-8CF6-98616F5DE7E8}" type="slidenum">
              <a:rPr lang="en-US" sz="1200" b="0" strike="noStrike" spc="-1">
                <a:solidFill>
                  <a:srgbClr val="8B8B8B"/>
                </a:solidFill>
                <a:latin typeface="Calibri"/>
              </a:rPr>
              <a:t>23</a:t>
            </a:fld>
            <a:endParaRPr lang="en-US" sz="1200" b="0" strike="noStrike" spc="-1">
              <a:latin typeface="Times New Roman"/>
            </a:endParaRPr>
          </a:p>
        </p:txBody>
      </p:sp>
      <p:pic>
        <p:nvPicPr>
          <p:cNvPr id="244" name="Picture 14"/>
          <p:cNvPicPr/>
          <p:nvPr/>
        </p:nvPicPr>
        <p:blipFill>
          <a:blip r:embed="rId2"/>
          <a:stretch/>
        </p:blipFill>
        <p:spPr>
          <a:xfrm>
            <a:off x="4712760" y="1935360"/>
            <a:ext cx="6303600" cy="36021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buNone/>
              <a:tabLst>
                <a:tab pos="0" algn="l"/>
              </a:tabLst>
            </a:pPr>
            <a:r>
              <a:rPr lang="en-US" sz="3700" b="0" strike="noStrike" spc="-1">
                <a:solidFill>
                  <a:srgbClr val="0B49CB"/>
                </a:solidFill>
                <a:latin typeface="Abadi"/>
              </a:rPr>
              <a:t>All Launch Site Names</a:t>
            </a:r>
            <a:endParaRPr lang="en-US" sz="3700" b="0" strike="noStrike" spc="-1">
              <a:latin typeface="Arial"/>
            </a:endParaRPr>
          </a:p>
        </p:txBody>
      </p:sp>
      <p:sp>
        <p:nvSpPr>
          <p:cNvPr id="247" name="PlaceHolder 1"/>
          <p:cNvSpPr>
            <a:spLocks noGrp="1"/>
          </p:cNvSpPr>
          <p:nvPr>
            <p:ph/>
          </p:nvPr>
        </p:nvSpPr>
        <p:spPr>
          <a:xfrm>
            <a:off x="643320" y="1783080"/>
            <a:ext cx="4007880" cy="4393800"/>
          </a:xfrm>
          <a:prstGeom prst="rect">
            <a:avLst/>
          </a:prstGeom>
          <a:noFill/>
          <a:ln w="0">
            <a:noFill/>
          </a:ln>
        </p:spPr>
        <p:txBody>
          <a:bodyPr anchor="t">
            <a:normAutofit/>
          </a:bodyPr>
          <a:lstStyle/>
          <a:p>
            <a:pPr marL="228600" indent="-228600">
              <a:lnSpc>
                <a:spcPct val="90000"/>
              </a:lnSpc>
              <a:spcBef>
                <a:spcPts val="1400"/>
              </a:spcBef>
              <a:buClr>
                <a:srgbClr val="000000"/>
              </a:buClr>
              <a:buFont typeface="Arial"/>
              <a:buChar char="•"/>
            </a:pPr>
            <a:r>
              <a:rPr lang="en-US" sz="2200" b="0" strike="noStrike" spc="-1">
                <a:solidFill>
                  <a:srgbClr val="000000"/>
                </a:solidFill>
                <a:latin typeface="Abadi"/>
              </a:rPr>
              <a:t>We used the key word </a:t>
            </a:r>
            <a:r>
              <a:rPr lang="en-US" sz="2200" b="1" strike="noStrike" spc="-1">
                <a:solidFill>
                  <a:srgbClr val="000000"/>
                </a:solidFill>
                <a:latin typeface="Abadi"/>
              </a:rPr>
              <a:t>DISTINCT</a:t>
            </a:r>
            <a:r>
              <a:rPr lang="en-US" sz="2200" b="0" strike="noStrike" spc="-1">
                <a:solidFill>
                  <a:srgbClr val="000000"/>
                </a:solidFill>
                <a:latin typeface="Abadi"/>
              </a:rPr>
              <a:t> to show only unique launch sites from the SpaceX data.</a:t>
            </a:r>
            <a:endParaRPr lang="en-US" sz="2200" b="0" strike="noStrike" spc="-1">
              <a:solidFill>
                <a:srgbClr val="000000"/>
              </a:solidFill>
              <a:latin typeface="Calibri"/>
            </a:endParaRPr>
          </a:p>
          <a:p>
            <a:pPr>
              <a:lnSpc>
                <a:spcPct val="90000"/>
              </a:lnSpc>
              <a:spcBef>
                <a:spcPts val="1400"/>
              </a:spcBef>
              <a:buNone/>
            </a:pPr>
            <a:endParaRPr lang="en-US" sz="2000" b="0" strike="noStrike" spc="-1">
              <a:solidFill>
                <a:srgbClr val="000000"/>
              </a:solidFill>
              <a:latin typeface="Calibri"/>
            </a:endParaRPr>
          </a:p>
        </p:txBody>
      </p:sp>
      <p:grpSp>
        <p:nvGrpSpPr>
          <p:cNvPr id="248" name="Group 24"/>
          <p:cNvGrpSpPr/>
          <p:nvPr/>
        </p:nvGrpSpPr>
        <p:grpSpPr>
          <a:xfrm>
            <a:off x="360" y="4601520"/>
            <a:ext cx="1013760" cy="2017080"/>
            <a:chOff x="360" y="4601520"/>
            <a:chExt cx="1013760" cy="2017080"/>
          </a:xfrm>
        </p:grpSpPr>
        <p:sp>
          <p:nvSpPr>
            <p:cNvPr id="24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1" name="Picture 5"/>
          <p:cNvPicPr/>
          <p:nvPr/>
        </p:nvPicPr>
        <p:blipFill>
          <a:blip r:embed="rId2"/>
          <a:stretch/>
        </p:blipFill>
        <p:spPr>
          <a:xfrm>
            <a:off x="5295240" y="2196720"/>
            <a:ext cx="6252840" cy="3534120"/>
          </a:xfrm>
          <a:prstGeom prst="rect">
            <a:avLst/>
          </a:prstGeom>
          <a:ln w="0">
            <a:noFill/>
          </a:ln>
        </p:spPr>
      </p:pic>
      <p:grpSp>
        <p:nvGrpSpPr>
          <p:cNvPr id="252" name="Group 28"/>
          <p:cNvGrpSpPr/>
          <p:nvPr/>
        </p:nvGrpSpPr>
        <p:grpSpPr>
          <a:xfrm>
            <a:off x="11219400" y="360"/>
            <a:ext cx="972360" cy="1935000"/>
            <a:chOff x="11219400" y="360"/>
            <a:chExt cx="972360" cy="1935000"/>
          </a:xfrm>
        </p:grpSpPr>
        <p:sp>
          <p:nvSpPr>
            <p:cNvPr id="253"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4"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5"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953A2629-321E-4D33-88B5-58679305AB61}" type="slidenum">
              <a:rPr lang="en-US" sz="1200" b="0" strike="noStrike" spc="-1">
                <a:solidFill>
                  <a:srgbClr val="8B8B8B"/>
                </a:solidFill>
                <a:latin typeface="Calibri"/>
              </a:rPr>
              <a:t>24</a:t>
            </a:fld>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560" cy="4122720"/>
          </a:xfrm>
          <a:prstGeom prst="rect">
            <a:avLst/>
          </a:prstGeom>
          <a:noFill/>
          <a:ln w="0">
            <a:noFill/>
          </a:ln>
        </p:spPr>
        <p:txBody>
          <a:bodyPr lIns="90000" tIns="45000" rIns="90000" bIns="45000" anchor="t">
            <a:normAutofit/>
          </a:bodyPr>
          <a:lstStyle/>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a:p>
            <a:pPr>
              <a:lnSpc>
                <a:spcPct val="100000"/>
              </a:lnSpc>
              <a:spcBef>
                <a:spcPts val="1400"/>
              </a:spcBef>
              <a:buNone/>
            </a:pPr>
            <a:r>
              <a:rPr lang="en-US" sz="2200" b="0" strike="noStrike" spc="-1">
                <a:solidFill>
                  <a:srgbClr val="292929"/>
                </a:solidFill>
                <a:latin typeface="Abadi"/>
              </a:rPr>
              <a:t>We used the query above to display 5 records where launch sites begin with `CCA`</a:t>
            </a:r>
            <a:endParaRPr lang="en-US" sz="2200" b="0" strike="noStrike" spc="-1">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Launch Site Names Begin with 'CCA'</a:t>
            </a:r>
            <a:endParaRPr lang="en-US" sz="4000" b="0" strike="noStrike" spc="-1">
              <a:latin typeface="Arial"/>
            </a:endParaRPr>
          </a:p>
        </p:txBody>
      </p:sp>
      <p:pic>
        <p:nvPicPr>
          <p:cNvPr id="258" name="Picture 5"/>
          <p:cNvPicPr/>
          <p:nvPr/>
        </p:nvPicPr>
        <p:blipFill>
          <a:blip r:embed="rId3"/>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lstStyle/>
          <a:p>
            <a:fld id="{5EB38825-D3A7-42DC-9FC7-A357AD050C65}"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a:lnSpc>
                <a:spcPct val="100000"/>
              </a:lnSpc>
              <a:spcBef>
                <a:spcPts val="1400"/>
              </a:spcBef>
              <a:buNone/>
            </a:pPr>
            <a:r>
              <a:rPr lang="en-US" sz="2200" b="0" strike="noStrike" spc="-1">
                <a:solidFill>
                  <a:srgbClr val="292929"/>
                </a:solidFill>
                <a:latin typeface="Abadi"/>
              </a:rPr>
              <a:t>We calculated the total payload carried by boosters from NASA as 45596 using the query below</a:t>
            </a:r>
            <a:endParaRPr lang="en-US" sz="2200" b="0" strike="noStrike" spc="-1">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Total Payload Mass</a:t>
            </a:r>
            <a:endParaRPr lang="en-US" sz="4000" b="0" strike="noStrike" spc="-1">
              <a:latin typeface="Arial"/>
            </a:endParaRPr>
          </a:p>
        </p:txBody>
      </p:sp>
      <p:pic>
        <p:nvPicPr>
          <p:cNvPr id="261" name="Picture 5"/>
          <p:cNvPicPr/>
          <p:nvPr/>
        </p:nvPicPr>
        <p:blipFill>
          <a:blip r:embed="rId3"/>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lstStyle/>
          <a:p>
            <a:fld id="{93C04831-293C-4E3A-80B9-4EB493C53941}" type="slidenum">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 name="Title 1"/>
          <p:cNvSpPr/>
          <p:nvPr/>
        </p:nvSpPr>
        <p:spPr>
          <a:xfrm>
            <a:off x="649080" y="629280"/>
            <a:ext cx="3504960" cy="16218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700" b="0" strike="noStrike" spc="-1">
                <a:solidFill>
                  <a:srgbClr val="0B49CB"/>
                </a:solidFill>
                <a:latin typeface="Abadi"/>
              </a:rPr>
              <a:t>Average Payload Mass by F9 v1.1</a:t>
            </a:r>
            <a:endParaRPr lang="en-US" sz="3700" b="0" strike="noStrike" spc="-1">
              <a:latin typeface="Arial"/>
            </a:endParaRPr>
          </a:p>
        </p:txBody>
      </p:sp>
      <p:sp>
        <p:nvSpPr>
          <p:cNvPr id="263" name="PlaceHolder 1"/>
          <p:cNvSpPr>
            <a:spLocks noGrp="1"/>
          </p:cNvSpPr>
          <p:nvPr>
            <p:ph/>
          </p:nvPr>
        </p:nvSpPr>
        <p:spPr>
          <a:xfrm>
            <a:off x="649080" y="2438280"/>
            <a:ext cx="3504960" cy="3785040"/>
          </a:xfrm>
          <a:prstGeom prst="rect">
            <a:avLst/>
          </a:prstGeom>
          <a:noFill/>
          <a:ln w="0">
            <a:noFill/>
          </a:ln>
        </p:spPr>
        <p:txBody>
          <a:bodyPr anchor="t">
            <a:normAutofit/>
          </a:bodyPr>
          <a:lstStyle/>
          <a:p>
            <a:pPr>
              <a:lnSpc>
                <a:spcPct val="100000"/>
              </a:lnSpc>
              <a:spcBef>
                <a:spcPts val="1400"/>
              </a:spcBef>
              <a:buNone/>
            </a:pPr>
            <a:r>
              <a:rPr lang="en-US" sz="2000" b="0" strike="noStrike" spc="-1">
                <a:solidFill>
                  <a:srgbClr val="000000"/>
                </a:solidFill>
                <a:latin typeface="Abadi"/>
              </a:rPr>
              <a:t>We calculated the average payload mass carried by booster version F9 v1.1 as 2928.4</a:t>
            </a:r>
            <a:endParaRPr lang="en-US" sz="2000" b="0" strike="noStrike" spc="-1">
              <a:solidFill>
                <a:srgbClr val="000000"/>
              </a:solidFill>
              <a:latin typeface="Calibri"/>
            </a:endParaRPr>
          </a:p>
          <a:p>
            <a:pPr>
              <a:lnSpc>
                <a:spcPct val="100000"/>
              </a:lnSpc>
              <a:spcBef>
                <a:spcPts val="1400"/>
              </a:spcBef>
              <a:buNone/>
            </a:pPr>
            <a:endParaRPr lang="en-US" sz="2000" b="0" strike="noStrike" spc="-1">
              <a:solidFill>
                <a:srgbClr val="000000"/>
              </a:solidFill>
              <a:latin typeface="Calibri"/>
            </a:endParaRPr>
          </a:p>
        </p:txBody>
      </p:sp>
      <p:sp>
        <p:nvSpPr>
          <p:cNvPr id="26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6" name="Picture 5"/>
          <p:cNvPicPr/>
          <p:nvPr/>
        </p:nvPicPr>
        <p:blipFill>
          <a:blip r:embed="rId2"/>
          <a:stretch/>
        </p:blipFill>
        <p:spPr>
          <a:xfrm>
            <a:off x="5405760" y="2217960"/>
            <a:ext cx="6018840" cy="2418480"/>
          </a:xfrm>
          <a:prstGeom prst="rect">
            <a:avLst/>
          </a:prstGeom>
          <a:ln w="0">
            <a:noFill/>
          </a:ln>
        </p:spPr>
      </p:pic>
      <p:sp>
        <p:nvSpPr>
          <p:cNvPr id="267"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303030"/>
                </a:solidFill>
                <a:latin typeface="Calibri"/>
              </a:defRPr>
            </a:lvl1pPr>
          </a:lstStyle>
          <a:p>
            <a:pPr algn="r">
              <a:lnSpc>
                <a:spcPct val="100000"/>
              </a:lnSpc>
              <a:spcAft>
                <a:spcPts val="601"/>
              </a:spcAft>
              <a:buNone/>
            </a:pPr>
            <a:fld id="{6E05E2DB-F4BE-4DF5-A1DA-7B61EAF96E7E}" type="slidenum">
              <a:rPr lang="en-US" sz="1200" b="0" strike="noStrike" spc="-1">
                <a:solidFill>
                  <a:srgbClr val="303030"/>
                </a:solidFill>
                <a:latin typeface="Calibri"/>
              </a:rPr>
              <a:t>27</a:t>
            </a:fld>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First Successful Ground Landing Date</a:t>
            </a:r>
            <a:endParaRPr lang="en-US" sz="3600" b="0" strike="noStrike" spc="-1">
              <a:latin typeface="Arial"/>
            </a:endParaRPr>
          </a:p>
        </p:txBody>
      </p:sp>
      <p:sp>
        <p:nvSpPr>
          <p:cNvPr id="270" name="PlaceHolder 1"/>
          <p:cNvSpPr>
            <a:spLocks noGrp="1"/>
          </p:cNvSpPr>
          <p:nvPr>
            <p:ph/>
          </p:nvPr>
        </p:nvSpPr>
        <p:spPr>
          <a:xfrm>
            <a:off x="643320" y="1783080"/>
            <a:ext cx="4007880" cy="4393800"/>
          </a:xfrm>
          <a:prstGeom prst="rect">
            <a:avLst/>
          </a:prstGeom>
          <a:noFill/>
          <a:ln w="0">
            <a:noFill/>
          </a:ln>
        </p:spPr>
        <p:txBody>
          <a:bodyPr anchor="t">
            <a:normAutofit/>
          </a:bodyPr>
          <a:lstStyle/>
          <a:p>
            <a:pPr>
              <a:lnSpc>
                <a:spcPct val="100000"/>
              </a:lnSpc>
              <a:spcBef>
                <a:spcPts val="1400"/>
              </a:spcBef>
              <a:buNone/>
            </a:pPr>
            <a:r>
              <a:rPr lang="en-US" sz="1800" b="0" strike="noStrike" spc="-1">
                <a:solidFill>
                  <a:srgbClr val="000000"/>
                </a:solidFill>
                <a:latin typeface="Abadi"/>
              </a:rPr>
              <a:t>We observed that the dates of the first successful landing outcome on ground pad was 22</a:t>
            </a:r>
            <a:r>
              <a:rPr lang="en-US" sz="1800" b="0" strike="noStrike" spc="-1" baseline="30000">
                <a:solidFill>
                  <a:srgbClr val="000000"/>
                </a:solidFill>
                <a:latin typeface="Abadi"/>
              </a:rPr>
              <a:t>nd</a:t>
            </a:r>
            <a:r>
              <a:rPr lang="en-US" sz="1800" b="0" strike="noStrike" spc="-1">
                <a:solidFill>
                  <a:srgbClr val="000000"/>
                </a:solidFill>
                <a:latin typeface="Abadi"/>
              </a:rPr>
              <a:t> December 2015</a:t>
            </a:r>
            <a:endParaRPr lang="en-US" sz="1800" b="0" strike="noStrike" spc="-1">
              <a:solidFill>
                <a:srgbClr val="000000"/>
              </a:solidFill>
              <a:latin typeface="Calibri"/>
            </a:endParaRPr>
          </a:p>
        </p:txBody>
      </p:sp>
      <p:grpSp>
        <p:nvGrpSpPr>
          <p:cNvPr id="271" name="Group 12"/>
          <p:cNvGrpSpPr/>
          <p:nvPr/>
        </p:nvGrpSpPr>
        <p:grpSpPr>
          <a:xfrm>
            <a:off x="360" y="4601520"/>
            <a:ext cx="1013760" cy="2017080"/>
            <a:chOff x="360" y="4601520"/>
            <a:chExt cx="1013760" cy="2017080"/>
          </a:xfrm>
        </p:grpSpPr>
        <p:sp>
          <p:nvSpPr>
            <p:cNvPr id="27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Picture 5"/>
          <p:cNvPicPr/>
          <p:nvPr/>
        </p:nvPicPr>
        <p:blipFill>
          <a:blip r:embed="rId2"/>
          <a:stretch/>
        </p:blipFill>
        <p:spPr>
          <a:xfrm>
            <a:off x="5295240" y="2716920"/>
            <a:ext cx="6252840" cy="2494080"/>
          </a:xfrm>
          <a:prstGeom prst="rect">
            <a:avLst/>
          </a:prstGeom>
          <a:ln w="0">
            <a:noFill/>
          </a:ln>
        </p:spPr>
      </p:pic>
      <p:grpSp>
        <p:nvGrpSpPr>
          <p:cNvPr id="275" name="Group 16"/>
          <p:cNvGrpSpPr/>
          <p:nvPr/>
        </p:nvGrpSpPr>
        <p:grpSpPr>
          <a:xfrm>
            <a:off x="11219400" y="360"/>
            <a:ext cx="972360" cy="1935000"/>
            <a:chOff x="11219400" y="360"/>
            <a:chExt cx="972360" cy="1935000"/>
          </a:xfrm>
        </p:grpSpPr>
        <p:sp>
          <p:nvSpPr>
            <p:cNvPr id="276"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8"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27B14F89-0700-4870-B866-8C109A6CBDA8}" type="slidenum">
              <a:rPr lang="en-US" sz="1200" b="0" strike="noStrike" spc="-1">
                <a:solidFill>
                  <a:srgbClr val="8B8B8B"/>
                </a:solidFill>
                <a:latin typeface="Calibri"/>
              </a:rPr>
              <a:t>28</a:t>
            </a:fld>
            <a:endParaRPr lang="en-US" sz="1200" b="0" strike="noStrike" spc="-1">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360" y="360"/>
            <a:ext cx="972720" cy="1935000"/>
            <a:chOff x="-360" y="360"/>
            <a:chExt cx="972720" cy="1935000"/>
          </a:xfrm>
        </p:grpSpPr>
        <p:sp>
          <p:nvSpPr>
            <p:cNvPr id="281" name="Rectangle 15"/>
            <p:cNvSpPr/>
            <p:nvPr/>
          </p:nvSpPr>
          <p:spPr>
            <a:xfrm rot="18900000" flipH="1">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rot="5400000" flipH="1">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Successful Drone Ship Landing with Payload between 4000 and 6000</a:t>
            </a:r>
            <a:endParaRPr lang="en-US" sz="3600" b="0" strike="noStrike" spc="-1">
              <a:latin typeface="Arial"/>
            </a:endParaRPr>
          </a:p>
        </p:txBody>
      </p:sp>
      <p:pic>
        <p:nvPicPr>
          <p:cNvPr id="284" name="Picture 2"/>
          <p:cNvPicPr/>
          <p:nvPr/>
        </p:nvPicPr>
        <p:blipFill>
          <a:blip r:embed="rId2"/>
          <a:stretch/>
        </p:blipFill>
        <p:spPr>
          <a:xfrm>
            <a:off x="643320" y="1783080"/>
            <a:ext cx="6252840" cy="4283640"/>
          </a:xfrm>
          <a:prstGeom prst="rect">
            <a:avLst/>
          </a:prstGeom>
          <a:ln w="0">
            <a:noFill/>
          </a:ln>
        </p:spPr>
      </p:pic>
      <p:sp>
        <p:nvSpPr>
          <p:cNvPr id="285" name="PlaceHolder 1"/>
          <p:cNvSpPr>
            <a:spLocks noGrp="1"/>
          </p:cNvSpPr>
          <p:nvPr>
            <p:ph/>
          </p:nvPr>
        </p:nvSpPr>
        <p:spPr>
          <a:xfrm>
            <a:off x="7544160" y="1783080"/>
            <a:ext cx="4004280" cy="4393800"/>
          </a:xfrm>
          <a:prstGeom prst="rect">
            <a:avLst/>
          </a:prstGeom>
          <a:noFill/>
          <a:ln w="0">
            <a:noFill/>
          </a:ln>
        </p:spPr>
        <p:txBody>
          <a:bodyPr anchor="t">
            <a:normAutofit/>
          </a:bodyPr>
          <a:lstStyle/>
          <a:p>
            <a:pPr>
              <a:lnSpc>
                <a:spcPct val="100000"/>
              </a:lnSpc>
              <a:spcBef>
                <a:spcPts val="1400"/>
              </a:spcBef>
              <a:buNone/>
            </a:pPr>
            <a:r>
              <a:rPr lang="en-US" sz="2000" b="0" strike="noStrike" spc="-1">
                <a:solidFill>
                  <a:srgbClr val="000000"/>
                </a:solidFill>
                <a:latin typeface="Abadi"/>
              </a:rPr>
              <a:t>We used the </a:t>
            </a:r>
            <a:r>
              <a:rPr lang="en-US" sz="2000" b="1" strike="noStrike" spc="-1">
                <a:solidFill>
                  <a:srgbClr val="000000"/>
                </a:solidFill>
                <a:latin typeface="Abadi"/>
              </a:rPr>
              <a:t>WHERE</a:t>
            </a:r>
            <a:r>
              <a:rPr lang="en-US" sz="2000" b="0" strike="noStrike" spc="-1">
                <a:solidFill>
                  <a:srgbClr val="000000"/>
                </a:solidFill>
                <a:latin typeface="Abadi"/>
              </a:rPr>
              <a:t> clause to filter for boosters which have successfully landed on drone ship and applied the </a:t>
            </a:r>
            <a:r>
              <a:rPr lang="en-US" sz="2000" b="1" strike="noStrike" spc="-1">
                <a:solidFill>
                  <a:srgbClr val="000000"/>
                </a:solidFill>
                <a:latin typeface="Abadi"/>
              </a:rPr>
              <a:t>AND</a:t>
            </a:r>
            <a:r>
              <a:rPr lang="en-US" sz="2000" b="0" strike="noStrike" spc="-1">
                <a:solidFill>
                  <a:srgbClr val="000000"/>
                </a:solidFill>
                <a:latin typeface="Abadi"/>
              </a:rPr>
              <a:t> condition to determine successful landing with payload mass greater than 4000 but less than 6000</a:t>
            </a:r>
            <a:endParaRPr lang="en-US" sz="2000" b="0" strike="noStrike" spc="-1">
              <a:solidFill>
                <a:srgbClr val="000000"/>
              </a:solidFill>
              <a:latin typeface="Calibri"/>
            </a:endParaRPr>
          </a:p>
          <a:p>
            <a:pPr>
              <a:lnSpc>
                <a:spcPct val="100000"/>
              </a:lnSpc>
              <a:spcBef>
                <a:spcPts val="1400"/>
              </a:spcBef>
              <a:buNone/>
            </a:pPr>
            <a:endParaRPr lang="en-US" sz="2000" b="0" strike="noStrike" spc="-1">
              <a:solidFill>
                <a:srgbClr val="000000"/>
              </a:solidFill>
              <a:latin typeface="Calibri"/>
            </a:endParaRPr>
          </a:p>
        </p:txBody>
      </p:sp>
      <p:sp>
        <p:nvSpPr>
          <p:cNvPr id="286"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338C244C-EC2E-4793-860E-E23D4F641D19}" type="slidenum">
              <a:rPr lang="en-US" sz="1200" b="0" strike="noStrike" spc="-1">
                <a:solidFill>
                  <a:srgbClr val="8B8B8B"/>
                </a:solidFill>
                <a:latin typeface="Calibri"/>
              </a:rPr>
              <a:t>29</a:t>
            </a:fld>
            <a:endParaRPr lang="en-US" sz="1200" b="0" strike="noStrike" spc="-1">
              <a:latin typeface="Times New Roman"/>
            </a:endParaRPr>
          </a:p>
        </p:txBody>
      </p:sp>
      <p:grpSp>
        <p:nvGrpSpPr>
          <p:cNvPr id="287" name="Group 18"/>
          <p:cNvGrpSpPr/>
          <p:nvPr/>
        </p:nvGrpSpPr>
        <p:grpSpPr>
          <a:xfrm>
            <a:off x="11178360" y="4601520"/>
            <a:ext cx="1013760" cy="2017080"/>
            <a:chOff x="11178360" y="4601520"/>
            <a:chExt cx="1013760" cy="2017080"/>
          </a:xfrm>
        </p:grpSpPr>
        <p:sp>
          <p:nvSpPr>
            <p:cNvPr id="288" name="Isosceles Triangle 19"/>
            <p:cNvSpPr/>
            <p:nvPr/>
          </p:nvSpPr>
          <p:spPr>
            <a:xfrm rot="16200000" flipH="1">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1C7DDB"/>
                </a:solidFill>
                <a:latin typeface="Abadi"/>
              </a:defRPr>
            </a:lvl1pPr>
          </a:lstStyle>
          <a:p>
            <a:pPr algn="r">
              <a:lnSpc>
                <a:spcPct val="100000"/>
              </a:lnSpc>
              <a:spcAft>
                <a:spcPts val="601"/>
              </a:spcAft>
              <a:buNone/>
            </a:pPr>
            <a:fld id="{138FEAE4-9B28-424B-8792-FBBB8A6C4491}" type="slidenum">
              <a:rPr lang="en-US" sz="1600" b="0" strike="noStrike" spc="-1">
                <a:solidFill>
                  <a:srgbClr val="1C7DDB"/>
                </a:solidFill>
                <a:latin typeface="Abadi"/>
              </a:rPr>
              <a:t>3</a:t>
            </a:fld>
            <a:endParaRPr lang="en-US" sz="1600" b="0" strike="noStrike" spc="-1">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8000" lnSpcReduction="10000"/>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Summary of methodologies</a:t>
            </a:r>
            <a:endParaRPr lang="en-US" sz="22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Data Collection through API</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Data Collection with Web Scraping</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Data Wrangling</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Exploratory Data Analysis with SQL</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Exploratory Data Analysis with Data Visualization</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Interactive Visual Analytics with Folium</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Machine Learning Prediction</a:t>
            </a:r>
            <a:endParaRPr lang="en-US" sz="1800" b="0" strike="noStrike" spc="-1">
              <a:latin typeface="Arial"/>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Summary of all results</a:t>
            </a:r>
            <a:endParaRPr lang="en-US" sz="22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Exploratory Data Analysis result</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Interactive analytics in screenshots</a:t>
            </a:r>
            <a:endParaRPr lang="en-US" sz="1800" b="0" strike="noStrike" spc="-1">
              <a:latin typeface="Arial"/>
            </a:endParaRPr>
          </a:p>
          <a:p>
            <a:pPr marL="685800" lvl="1" indent="-228600">
              <a:lnSpc>
                <a:spcPct val="100000"/>
              </a:lnSpc>
              <a:spcBef>
                <a:spcPts val="1400"/>
              </a:spcBef>
              <a:buClr>
                <a:srgbClr val="292929"/>
              </a:buClr>
              <a:buFont typeface="Arial"/>
              <a:buChar char="-"/>
            </a:pPr>
            <a:r>
              <a:rPr lang="en-US" sz="1800" b="0" strike="noStrike" spc="-1">
                <a:solidFill>
                  <a:srgbClr val="292929"/>
                </a:solidFill>
                <a:latin typeface="Abadi"/>
              </a:rPr>
              <a:t>Predictive Analytics result</a:t>
            </a:r>
            <a:endParaRPr lang="en-US" sz="1800" b="0" strike="noStrike" spc="-1">
              <a:latin typeface="Arial"/>
            </a:endParaRPr>
          </a:p>
          <a:p>
            <a:pPr>
              <a:lnSpc>
                <a:spcPct val="100000"/>
              </a:lnSpc>
              <a:spcBef>
                <a:spcPts val="1400"/>
              </a:spcBef>
              <a:buNone/>
            </a:pPr>
            <a:endParaRPr lang="en-US" sz="2200" b="0" strike="noStrike" spc="-1">
              <a:latin typeface="Arial"/>
            </a:endParaRPr>
          </a:p>
        </p:txBody>
      </p:sp>
      <p:sp>
        <p:nvSpPr>
          <p:cNvPr id="1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Executive Summary</a:t>
            </a:r>
            <a:endParaRPr lang="en-US" sz="4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1" name="Group 14"/>
          <p:cNvGrpSpPr/>
          <p:nvPr/>
        </p:nvGrpSpPr>
        <p:grpSpPr>
          <a:xfrm>
            <a:off x="-360" y="360"/>
            <a:ext cx="972720" cy="1935000"/>
            <a:chOff x="-360" y="360"/>
            <a:chExt cx="972720" cy="1935000"/>
          </a:xfrm>
        </p:grpSpPr>
        <p:sp>
          <p:nvSpPr>
            <p:cNvPr id="292" name="Rectangle 15"/>
            <p:cNvSpPr/>
            <p:nvPr/>
          </p:nvSpPr>
          <p:spPr>
            <a:xfrm rot="18900000" flipH="1">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Isosceles Triangle 16"/>
            <p:cNvSpPr/>
            <p:nvPr/>
          </p:nvSpPr>
          <p:spPr>
            <a:xfrm rot="5400000" flipH="1">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Total Number of Successful and Failure Mission Outcomes</a:t>
            </a:r>
            <a:endParaRPr lang="en-US" sz="3600" b="0" strike="noStrike" spc="-1">
              <a:latin typeface="Arial"/>
            </a:endParaRPr>
          </a:p>
        </p:txBody>
      </p:sp>
      <p:sp>
        <p:nvSpPr>
          <p:cNvPr id="295" name="PlaceHolder 1"/>
          <p:cNvSpPr>
            <a:spLocks noGrp="1"/>
          </p:cNvSpPr>
          <p:nvPr>
            <p:ph/>
          </p:nvPr>
        </p:nvSpPr>
        <p:spPr>
          <a:xfrm>
            <a:off x="7544160" y="1783080"/>
            <a:ext cx="4004280" cy="4393800"/>
          </a:xfrm>
          <a:prstGeom prst="rect">
            <a:avLst/>
          </a:prstGeom>
          <a:noFill/>
          <a:ln w="0">
            <a:noFill/>
          </a:ln>
        </p:spPr>
        <p:txBody>
          <a:bodyPr anchor="t">
            <a:normAutofit/>
          </a:bodyPr>
          <a:lstStyle/>
          <a:p>
            <a:pPr>
              <a:lnSpc>
                <a:spcPct val="100000"/>
              </a:lnSpc>
              <a:spcBef>
                <a:spcPts val="1400"/>
              </a:spcBef>
              <a:buNone/>
            </a:pPr>
            <a:r>
              <a:rPr lang="en-US" sz="2000" b="0" strike="noStrike" spc="-1">
                <a:solidFill>
                  <a:srgbClr val="000000"/>
                </a:solidFill>
                <a:latin typeface="Abadi"/>
              </a:rPr>
              <a:t>We used wildcard like ‘%’ to filter for </a:t>
            </a:r>
            <a:r>
              <a:rPr lang="en-US" sz="2000" b="1" strike="noStrike" spc="-1">
                <a:solidFill>
                  <a:srgbClr val="000000"/>
                </a:solidFill>
                <a:latin typeface="Abadi"/>
              </a:rPr>
              <a:t>WHERE</a:t>
            </a:r>
            <a:r>
              <a:rPr lang="en-US" sz="2000" b="0" strike="noStrike" spc="-1">
                <a:solidFill>
                  <a:srgbClr val="000000"/>
                </a:solidFill>
                <a:latin typeface="Abadi"/>
              </a:rPr>
              <a:t> MissionOutcome was a success or a failure. </a:t>
            </a:r>
            <a:endParaRPr lang="en-US" sz="2000" b="0" strike="noStrike" spc="-1">
              <a:solidFill>
                <a:srgbClr val="000000"/>
              </a:solidFill>
              <a:latin typeface="Calibri"/>
            </a:endParaRPr>
          </a:p>
          <a:p>
            <a:pPr>
              <a:lnSpc>
                <a:spcPct val="100000"/>
              </a:lnSpc>
              <a:spcBef>
                <a:spcPts val="1400"/>
              </a:spcBef>
              <a:buNone/>
            </a:pPr>
            <a:endParaRPr lang="en-US" sz="2000" b="0" strike="noStrike" spc="-1">
              <a:solidFill>
                <a:srgbClr val="000000"/>
              </a:solidFill>
              <a:latin typeface="Calibri"/>
            </a:endParaRPr>
          </a:p>
        </p:txBody>
      </p:sp>
      <p:sp>
        <p:nvSpPr>
          <p:cNvPr id="296"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0FE78E77-CD27-4407-8D58-2CC4A7DC808F}" type="slidenum">
              <a:rPr lang="en-US" sz="1200" b="0" strike="noStrike" spc="-1">
                <a:solidFill>
                  <a:srgbClr val="8B8B8B"/>
                </a:solidFill>
                <a:latin typeface="Calibri"/>
              </a:rPr>
              <a:t>30</a:t>
            </a:fld>
            <a:endParaRPr lang="en-US" sz="1200" b="0" strike="noStrike" spc="-1">
              <a:latin typeface="Times New Roman"/>
            </a:endParaRPr>
          </a:p>
        </p:txBody>
      </p:sp>
      <p:grpSp>
        <p:nvGrpSpPr>
          <p:cNvPr id="297" name="Group 18"/>
          <p:cNvGrpSpPr/>
          <p:nvPr/>
        </p:nvGrpSpPr>
        <p:grpSpPr>
          <a:xfrm>
            <a:off x="11178360" y="4601520"/>
            <a:ext cx="1013760" cy="2017080"/>
            <a:chOff x="11178360" y="4601520"/>
            <a:chExt cx="1013760" cy="2017080"/>
          </a:xfrm>
        </p:grpSpPr>
        <p:sp>
          <p:nvSpPr>
            <p:cNvPr id="298" name="Isosceles Triangle 19"/>
            <p:cNvSpPr/>
            <p:nvPr/>
          </p:nvSpPr>
          <p:spPr>
            <a:xfrm rot="16200000" flipH="1">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Picture 1"/>
          <p:cNvPicPr/>
          <p:nvPr/>
        </p:nvPicPr>
        <p:blipFill>
          <a:blip r:embed="rId2"/>
          <a:stretch/>
        </p:blipFill>
        <p:spPr>
          <a:xfrm>
            <a:off x="643320" y="1457640"/>
            <a:ext cx="5108400" cy="463284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Freeform: Shape 12"/>
          <p:cNvSpPr/>
          <p:nvPr/>
        </p:nvSpPr>
        <p:spPr>
          <a:xfrm>
            <a:off x="0" y="0"/>
            <a:ext cx="5653080" cy="6857640"/>
          </a:xfrm>
          <a:custGeom>
            <a:avLst/>
            <a:gdLst/>
            <a:ahLst/>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3" name="Title 1"/>
          <p:cNvSpPr/>
          <p:nvPr/>
        </p:nvSpPr>
        <p:spPr>
          <a:xfrm>
            <a:off x="838080" y="609480"/>
            <a:ext cx="4015440" cy="133056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5500"/>
          </a:bodyPr>
          <a:lstStyle/>
          <a:p>
            <a:pPr>
              <a:lnSpc>
                <a:spcPct val="90000"/>
              </a:lnSpc>
              <a:spcAft>
                <a:spcPts val="601"/>
              </a:spcAft>
              <a:buNone/>
            </a:pPr>
            <a:r>
              <a:rPr lang="en-US" sz="3700" b="0" strike="noStrike" spc="-1">
                <a:solidFill>
                  <a:srgbClr val="0B49CB"/>
                </a:solidFill>
                <a:latin typeface="Abadi"/>
              </a:rPr>
              <a:t>Boosters Carried Maximum Payload</a:t>
            </a:r>
            <a:endParaRPr lang="en-US" sz="3700" b="0" strike="noStrike" spc="-1">
              <a:latin typeface="Arial"/>
            </a:endParaRPr>
          </a:p>
        </p:txBody>
      </p:sp>
      <p:sp>
        <p:nvSpPr>
          <p:cNvPr id="304" name="PlaceHolder 1"/>
          <p:cNvSpPr>
            <a:spLocks noGrp="1"/>
          </p:cNvSpPr>
          <p:nvPr>
            <p:ph/>
          </p:nvPr>
        </p:nvSpPr>
        <p:spPr>
          <a:xfrm>
            <a:off x="862200" y="2194200"/>
            <a:ext cx="3426480" cy="3908160"/>
          </a:xfrm>
          <a:prstGeom prst="rect">
            <a:avLst/>
          </a:prstGeom>
          <a:noFill/>
          <a:ln w="0">
            <a:noFill/>
          </a:ln>
        </p:spPr>
        <p:txBody>
          <a:bodyPr anchor="t">
            <a:normAutofit/>
          </a:bodyPr>
          <a:lstStyle/>
          <a:p>
            <a:pPr>
              <a:lnSpc>
                <a:spcPct val="100000"/>
              </a:lnSpc>
              <a:spcBef>
                <a:spcPts val="1400"/>
              </a:spcBef>
              <a:buNone/>
            </a:pPr>
            <a:r>
              <a:rPr lang="en-US" sz="1700" b="0" strike="noStrike" spc="-1">
                <a:solidFill>
                  <a:srgbClr val="000000"/>
                </a:solidFill>
                <a:latin typeface="Abadi"/>
              </a:rPr>
              <a:t>We determined the booster that have carried the maximum payload using a subquery in the </a:t>
            </a:r>
            <a:r>
              <a:rPr lang="en-US" sz="1700" b="1" strike="noStrike" spc="-1">
                <a:solidFill>
                  <a:srgbClr val="000000"/>
                </a:solidFill>
                <a:latin typeface="Abadi"/>
              </a:rPr>
              <a:t>WHERE</a:t>
            </a:r>
            <a:r>
              <a:rPr lang="en-US" sz="1700" b="0" strike="noStrike" spc="-1">
                <a:solidFill>
                  <a:srgbClr val="000000"/>
                </a:solidFill>
                <a:latin typeface="Abadi"/>
              </a:rPr>
              <a:t> clause and the </a:t>
            </a:r>
            <a:r>
              <a:rPr lang="en-US" sz="1700" b="1" strike="noStrike" spc="-1">
                <a:solidFill>
                  <a:srgbClr val="000000"/>
                </a:solidFill>
                <a:latin typeface="Abadi"/>
              </a:rPr>
              <a:t>MAX() </a:t>
            </a:r>
            <a:r>
              <a:rPr lang="en-US" sz="1700" b="0" strike="noStrike" spc="-1">
                <a:solidFill>
                  <a:srgbClr val="000000"/>
                </a:solidFill>
                <a:latin typeface="Abadi"/>
              </a:rPr>
              <a:t>function.</a:t>
            </a:r>
            <a:endParaRPr lang="en-US" sz="1700" b="0" strike="noStrike" spc="-1">
              <a:solidFill>
                <a:srgbClr val="000000"/>
              </a:solidFill>
              <a:latin typeface="Calibri"/>
            </a:endParaRPr>
          </a:p>
        </p:txBody>
      </p:sp>
      <p:pic>
        <p:nvPicPr>
          <p:cNvPr id="305" name="Picture 5"/>
          <p:cNvPicPr/>
          <p:nvPr/>
        </p:nvPicPr>
        <p:blipFill>
          <a:blip r:embed="rId2"/>
          <a:stretch/>
        </p:blipFill>
        <p:spPr>
          <a:xfrm>
            <a:off x="5445360" y="963360"/>
            <a:ext cx="6154920" cy="4954680"/>
          </a:xfrm>
          <a:prstGeom prst="rect">
            <a:avLst/>
          </a:prstGeom>
          <a:ln w="0">
            <a:noFill/>
          </a:ln>
        </p:spPr>
      </p:pic>
      <p:sp>
        <p:nvSpPr>
          <p:cNvPr id="306"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000" b="0" strike="noStrike" spc="-1">
                <a:solidFill>
                  <a:srgbClr val="808080"/>
                </a:solidFill>
                <a:latin typeface="Calibri"/>
              </a:defRPr>
            </a:lvl1pPr>
          </a:lstStyle>
          <a:p>
            <a:pPr algn="r">
              <a:lnSpc>
                <a:spcPct val="100000"/>
              </a:lnSpc>
              <a:spcAft>
                <a:spcPts val="601"/>
              </a:spcAft>
              <a:buNone/>
            </a:pPr>
            <a:fld id="{71A30283-A23C-428B-B759-78D7A01A7D17}" type="slidenum">
              <a:rPr lang="en-US" sz="1000" b="0" strike="noStrike" spc="-1">
                <a:solidFill>
                  <a:srgbClr val="808080"/>
                </a:solidFill>
                <a:latin typeface="Calibri"/>
              </a:rPr>
              <a:t>31</a:t>
            </a:fld>
            <a:endParaRPr lang="en-US" sz="10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5200" cy="4350960"/>
          </a:xfrm>
          <a:prstGeom prst="rect">
            <a:avLst/>
          </a:prstGeom>
          <a:noFill/>
          <a:ln w="0">
            <a:noFill/>
          </a:ln>
        </p:spPr>
        <p:txBody>
          <a:bodyPr anchor="t">
            <a:normAutofit/>
          </a:bodyPr>
          <a:lstStyle/>
          <a:p>
            <a:pPr>
              <a:lnSpc>
                <a:spcPct val="100000"/>
              </a:lnSpc>
              <a:spcBef>
                <a:spcPts val="1400"/>
              </a:spcBef>
              <a:buNone/>
            </a:pPr>
            <a:r>
              <a:rPr lang="en-US" sz="2200" b="0" strike="noStrike" spc="-1">
                <a:solidFill>
                  <a:srgbClr val="292929"/>
                </a:solidFill>
                <a:latin typeface="Abadi"/>
              </a:rPr>
              <a:t>We used a combinations of the </a:t>
            </a:r>
            <a:r>
              <a:rPr lang="en-US" sz="2200" b="1" strike="noStrike" spc="-1">
                <a:solidFill>
                  <a:srgbClr val="292929"/>
                </a:solidFill>
                <a:latin typeface="Abadi"/>
              </a:rPr>
              <a:t>WHERE</a:t>
            </a:r>
            <a:r>
              <a:rPr lang="en-US" sz="2200" b="0" strike="noStrike" spc="-1">
                <a:solidFill>
                  <a:srgbClr val="292929"/>
                </a:solidFill>
                <a:latin typeface="Abadi"/>
              </a:rPr>
              <a:t> clause, </a:t>
            </a:r>
            <a:r>
              <a:rPr lang="en-US" sz="2200" b="1" strike="noStrike" spc="-1">
                <a:solidFill>
                  <a:srgbClr val="292929"/>
                </a:solidFill>
                <a:latin typeface="Abadi"/>
              </a:rPr>
              <a:t>LIKE</a:t>
            </a:r>
            <a:r>
              <a:rPr lang="en-US" sz="2200" b="0" strike="noStrike" spc="-1">
                <a:solidFill>
                  <a:srgbClr val="292929"/>
                </a:solidFill>
                <a:latin typeface="Abadi"/>
              </a:rPr>
              <a:t>, </a:t>
            </a:r>
            <a:r>
              <a:rPr lang="en-US" sz="2200" b="1" strike="noStrike" spc="-1">
                <a:solidFill>
                  <a:srgbClr val="292929"/>
                </a:solidFill>
                <a:latin typeface="Abadi"/>
              </a:rPr>
              <a:t>AND</a:t>
            </a:r>
            <a:r>
              <a:rPr lang="en-US" sz="2200" b="0" strike="noStrike" spc="-1">
                <a:solidFill>
                  <a:srgbClr val="292929"/>
                </a:solidFill>
                <a:latin typeface="Abadi"/>
              </a:rPr>
              <a:t>, and </a:t>
            </a:r>
            <a:r>
              <a:rPr lang="en-US" sz="2200" b="1" strike="noStrike" spc="-1">
                <a:solidFill>
                  <a:srgbClr val="292929"/>
                </a:solidFill>
                <a:latin typeface="Abadi"/>
              </a:rPr>
              <a:t>BETWEEN</a:t>
            </a:r>
            <a:r>
              <a:rPr lang="en-US" sz="2200" b="0" strike="noStrike" spc="-1">
                <a:solidFill>
                  <a:srgbClr val="292929"/>
                </a:solidFill>
                <a:latin typeface="Abadi"/>
              </a:rPr>
              <a:t> conditions to filter for failed landing outcomes in drone ship, their booster versions, and launch site names for year 2015</a:t>
            </a:r>
            <a:endParaRPr lang="en-US" sz="2200" b="0" strike="noStrike" spc="-1">
              <a:solidFill>
                <a:srgbClr val="000000"/>
              </a:solidFill>
              <a:latin typeface="Calibri"/>
            </a:endParaRPr>
          </a:p>
          <a:p>
            <a:pPr>
              <a:lnSpc>
                <a:spcPct val="100000"/>
              </a:lnSpc>
              <a:spcBef>
                <a:spcPts val="1400"/>
              </a:spcBef>
              <a:buNone/>
            </a:pPr>
            <a:endParaRPr lang="en-US" sz="2200" b="0" strike="noStrike" spc="-1">
              <a:solidFill>
                <a:srgbClr val="000000"/>
              </a:solidFill>
              <a:latin typeface="Calibri"/>
            </a:endParaRPr>
          </a:p>
        </p:txBody>
      </p:sp>
      <p:sp>
        <p:nvSpPr>
          <p:cNvPr id="30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2015 Launch Records</a:t>
            </a:r>
            <a:endParaRPr lang="en-US" sz="4000" b="0" strike="noStrike" spc="-1">
              <a:latin typeface="Arial"/>
            </a:endParaRPr>
          </a:p>
        </p:txBody>
      </p:sp>
      <p:pic>
        <p:nvPicPr>
          <p:cNvPr id="309" name="Picture 5"/>
          <p:cNvPicPr/>
          <p:nvPr/>
        </p:nvPicPr>
        <p:blipFill>
          <a:blip r:embed="rId3"/>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lstStyle/>
          <a:p>
            <a:fld id="{7172B831-AEE9-4F23-8DF8-1C640C1E67A2}" type="slidenum">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1" name="Group 14"/>
          <p:cNvGrpSpPr/>
          <p:nvPr/>
        </p:nvGrpSpPr>
        <p:grpSpPr>
          <a:xfrm>
            <a:off x="-360" y="360"/>
            <a:ext cx="972720" cy="1935000"/>
            <a:chOff x="-360" y="360"/>
            <a:chExt cx="972720" cy="1935000"/>
          </a:xfrm>
        </p:grpSpPr>
        <p:sp>
          <p:nvSpPr>
            <p:cNvPr id="312" name="Rectangle 15"/>
            <p:cNvSpPr/>
            <p:nvPr/>
          </p:nvSpPr>
          <p:spPr>
            <a:xfrm rot="18900000" flipH="1">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3" name="Isosceles Triangle 16"/>
            <p:cNvSpPr/>
            <p:nvPr/>
          </p:nvSpPr>
          <p:spPr>
            <a:xfrm rot="5400000" flipH="1">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4" name="Title 1"/>
          <p:cNvSpPr/>
          <p:nvPr/>
        </p:nvSpPr>
        <p:spPr>
          <a:xfrm>
            <a:off x="643320" y="321840"/>
            <a:ext cx="10904760" cy="11354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600" b="0" strike="noStrike" spc="-1">
                <a:solidFill>
                  <a:srgbClr val="0B49CB"/>
                </a:solidFill>
                <a:latin typeface="Abadi"/>
              </a:rPr>
              <a:t>Rank Landing Outcomes Between 2010-06-04 and 2017-03-20</a:t>
            </a:r>
            <a:endParaRPr lang="en-US" sz="3600" b="0" strike="noStrike" spc="-1">
              <a:latin typeface="Arial"/>
            </a:endParaRPr>
          </a:p>
        </p:txBody>
      </p:sp>
      <p:sp>
        <p:nvSpPr>
          <p:cNvPr id="315" name="PlaceHolder 1"/>
          <p:cNvSpPr>
            <a:spLocks noGrp="1"/>
          </p:cNvSpPr>
          <p:nvPr>
            <p:ph/>
          </p:nvPr>
        </p:nvSpPr>
        <p:spPr>
          <a:xfrm>
            <a:off x="7544160" y="1783080"/>
            <a:ext cx="4004280" cy="4393800"/>
          </a:xfrm>
          <a:prstGeom prst="rect">
            <a:avLst/>
          </a:prstGeom>
          <a:noFill/>
          <a:ln w="0">
            <a:noFill/>
          </a:ln>
        </p:spPr>
        <p:txBody>
          <a:bodyPr anchor="t">
            <a:normAutofit/>
          </a:bodyPr>
          <a:lstStyle/>
          <a:p>
            <a:pPr>
              <a:lnSpc>
                <a:spcPct val="100000"/>
              </a:lnSpc>
              <a:spcBef>
                <a:spcPts val="1400"/>
              </a:spcBef>
              <a:buNone/>
            </a:pPr>
            <a:r>
              <a:rPr lang="en-US" sz="2000" b="0" strike="noStrike" spc="-1">
                <a:solidFill>
                  <a:srgbClr val="000000"/>
                </a:solidFill>
                <a:latin typeface="Abadi"/>
              </a:rPr>
              <a:t>We selected Landing outcomes and the </a:t>
            </a:r>
            <a:r>
              <a:rPr lang="en-US" sz="2000" b="1" strike="noStrike" spc="-1">
                <a:solidFill>
                  <a:srgbClr val="000000"/>
                </a:solidFill>
                <a:latin typeface="Abadi"/>
              </a:rPr>
              <a:t>COUNT</a:t>
            </a:r>
            <a:r>
              <a:rPr lang="en-US" sz="2000" b="0" strike="noStrike" spc="-1">
                <a:solidFill>
                  <a:srgbClr val="000000"/>
                </a:solidFill>
                <a:latin typeface="Abadi"/>
              </a:rPr>
              <a:t> of landing outcomes from the data and used the </a:t>
            </a:r>
            <a:r>
              <a:rPr lang="en-US" sz="2000" b="1" strike="noStrike" spc="-1">
                <a:solidFill>
                  <a:srgbClr val="000000"/>
                </a:solidFill>
                <a:latin typeface="Abadi"/>
              </a:rPr>
              <a:t>WHERE</a:t>
            </a:r>
            <a:r>
              <a:rPr lang="en-US" sz="2000" b="0" strike="noStrike" spc="-1">
                <a:solidFill>
                  <a:srgbClr val="000000"/>
                </a:solidFill>
                <a:latin typeface="Abadi"/>
              </a:rPr>
              <a:t> clause to filter for landing outcomes </a:t>
            </a:r>
            <a:r>
              <a:rPr lang="en-US" sz="2000" b="1" strike="noStrike" spc="-1">
                <a:solidFill>
                  <a:srgbClr val="000000"/>
                </a:solidFill>
                <a:latin typeface="Abadi"/>
              </a:rPr>
              <a:t>BETWEEN</a:t>
            </a:r>
            <a:r>
              <a:rPr lang="en-US" sz="2000" b="0" strike="noStrike" spc="-1">
                <a:solidFill>
                  <a:srgbClr val="000000"/>
                </a:solidFill>
                <a:latin typeface="Abadi"/>
              </a:rPr>
              <a:t> 2010-06-04 to 2010-03-20.</a:t>
            </a:r>
            <a:endParaRPr lang="en-US" sz="2000" b="0" strike="noStrike" spc="-1">
              <a:solidFill>
                <a:srgbClr val="000000"/>
              </a:solidFill>
              <a:latin typeface="Calibri"/>
            </a:endParaRPr>
          </a:p>
          <a:p>
            <a:pPr>
              <a:lnSpc>
                <a:spcPct val="100000"/>
              </a:lnSpc>
              <a:spcBef>
                <a:spcPts val="1400"/>
              </a:spcBef>
              <a:buNone/>
            </a:pPr>
            <a:r>
              <a:rPr lang="en-US" sz="2000" b="0" strike="noStrike" spc="-1">
                <a:solidFill>
                  <a:srgbClr val="000000"/>
                </a:solidFill>
                <a:latin typeface="Abadi"/>
              </a:rPr>
              <a:t>We applied the </a:t>
            </a:r>
            <a:r>
              <a:rPr lang="en-US" sz="2000" b="1" strike="noStrike" spc="-1">
                <a:solidFill>
                  <a:srgbClr val="000000"/>
                </a:solidFill>
                <a:latin typeface="Abadi"/>
              </a:rPr>
              <a:t>GROUP BY </a:t>
            </a:r>
            <a:r>
              <a:rPr lang="en-US" sz="2000" b="0" strike="noStrike" spc="-1">
                <a:solidFill>
                  <a:srgbClr val="000000"/>
                </a:solidFill>
                <a:latin typeface="Abadi"/>
              </a:rPr>
              <a:t>clause to group the landing outcomes and the </a:t>
            </a:r>
            <a:r>
              <a:rPr lang="en-US" sz="2000" b="1" strike="noStrike" spc="-1">
                <a:solidFill>
                  <a:srgbClr val="000000"/>
                </a:solidFill>
                <a:latin typeface="Abadi"/>
              </a:rPr>
              <a:t>ORDER BY </a:t>
            </a:r>
            <a:r>
              <a:rPr lang="en-US" sz="2000" b="0" strike="noStrike" spc="-1">
                <a:solidFill>
                  <a:srgbClr val="000000"/>
                </a:solidFill>
                <a:latin typeface="Abadi"/>
              </a:rPr>
              <a:t>clause to order the grouped landing outcome in descending order.</a:t>
            </a:r>
            <a:endParaRPr lang="en-US" sz="2000" b="0" strike="noStrike" spc="-1">
              <a:solidFill>
                <a:srgbClr val="000000"/>
              </a:solidFill>
              <a:latin typeface="Calibri"/>
            </a:endParaRPr>
          </a:p>
          <a:p>
            <a:pPr>
              <a:lnSpc>
                <a:spcPct val="100000"/>
              </a:lnSpc>
              <a:spcBef>
                <a:spcPts val="1400"/>
              </a:spcBef>
              <a:buNone/>
            </a:pPr>
            <a:endParaRPr lang="en-US" sz="2000" b="0" strike="noStrike" spc="-1">
              <a:solidFill>
                <a:srgbClr val="000000"/>
              </a:solidFill>
              <a:latin typeface="Calibri"/>
            </a:endParaRPr>
          </a:p>
        </p:txBody>
      </p:sp>
      <p:sp>
        <p:nvSpPr>
          <p:cNvPr id="316"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2527D0D5-B9E7-4941-B9F7-47EB7B99F5AD}" type="slidenum">
              <a:rPr lang="en-US" sz="1200" b="0" strike="noStrike" spc="-1">
                <a:solidFill>
                  <a:srgbClr val="8B8B8B"/>
                </a:solidFill>
                <a:latin typeface="Calibri"/>
              </a:rPr>
              <a:t>33</a:t>
            </a:fld>
            <a:endParaRPr lang="en-US" sz="1200" b="0" strike="noStrike" spc="-1">
              <a:latin typeface="Times New Roman"/>
            </a:endParaRPr>
          </a:p>
        </p:txBody>
      </p:sp>
      <p:grpSp>
        <p:nvGrpSpPr>
          <p:cNvPr id="317" name="Group 18"/>
          <p:cNvGrpSpPr/>
          <p:nvPr/>
        </p:nvGrpSpPr>
        <p:grpSpPr>
          <a:xfrm>
            <a:off x="11178360" y="4601520"/>
            <a:ext cx="1013760" cy="2017080"/>
            <a:chOff x="11178360" y="4601520"/>
            <a:chExt cx="1013760" cy="2017080"/>
          </a:xfrm>
        </p:grpSpPr>
        <p:sp>
          <p:nvSpPr>
            <p:cNvPr id="318" name="Isosceles Triangle 19"/>
            <p:cNvSpPr/>
            <p:nvPr/>
          </p:nvSpPr>
          <p:spPr>
            <a:xfrm rot="16200000" flipH="1">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0" name="Picture 5"/>
          <p:cNvPicPr/>
          <p:nvPr/>
        </p:nvPicPr>
        <p:blipFill>
          <a:blip r:embed="rId2"/>
          <a:stretch/>
        </p:blipFill>
        <p:spPr>
          <a:xfrm>
            <a:off x="776160" y="1589400"/>
            <a:ext cx="6124320" cy="429552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321" name="Content Placeholder 5"/>
          <p:cNvPicPr/>
          <p:nvPr/>
        </p:nvPicPr>
        <p:blipFill>
          <a:blip r:embed="rId3"/>
          <a:stretch/>
        </p:blipFill>
        <p:spPr>
          <a:xfrm>
            <a:off x="770040" y="1308600"/>
            <a:ext cx="10515240" cy="4716720"/>
          </a:xfrm>
          <a:prstGeom prst="rect">
            <a:avLst/>
          </a:prstGeom>
          <a:ln w="0">
            <a:noFill/>
          </a:ln>
        </p:spPr>
      </p:pic>
      <p:sp>
        <p:nvSpPr>
          <p:cNvPr id="3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All launch sites global map markers</a:t>
            </a:r>
            <a:endParaRPr lang="en-US" sz="4000" b="0" strike="noStrike" spc="-1">
              <a:latin typeface="Arial"/>
            </a:endParaRPr>
          </a:p>
        </p:txBody>
      </p:sp>
      <p:sp>
        <p:nvSpPr>
          <p:cNvPr id="2" name="PlaceHolder 1"/>
          <p:cNvSpPr>
            <a:spLocks noGrp="1"/>
          </p:cNvSpPr>
          <p:nvPr>
            <p:ph type="sldNum" idx="2"/>
          </p:nvPr>
        </p:nvSpPr>
        <p:spPr/>
        <p:txBody>
          <a:bodyPr/>
          <a:lstStyle/>
          <a:p>
            <a:fld id="{C5870C7D-8043-4C2C-9A35-5FCC4703E103}" type="slidenum">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323" name="Content Placeholder 3"/>
          <p:cNvPicPr/>
          <p:nvPr/>
        </p:nvPicPr>
        <p:blipFill>
          <a:blip r:embed="rId3"/>
          <a:stretch/>
        </p:blipFill>
        <p:spPr>
          <a:xfrm>
            <a:off x="770040" y="1253520"/>
            <a:ext cx="10687680" cy="4771800"/>
          </a:xfrm>
          <a:prstGeom prst="rect">
            <a:avLst/>
          </a:prstGeom>
          <a:ln w="0">
            <a:noFill/>
          </a:ln>
        </p:spPr>
      </p:pic>
      <p:sp>
        <p:nvSpPr>
          <p:cNvPr id="32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9500" lnSpcReduction="10000"/>
          </a:bodyPr>
          <a:lstStyle/>
          <a:p>
            <a:pPr>
              <a:lnSpc>
                <a:spcPct val="90000"/>
              </a:lnSpc>
              <a:buNone/>
            </a:pPr>
            <a:r>
              <a:rPr lang="en-US" sz="4000" b="0" strike="noStrike" spc="-1">
                <a:solidFill>
                  <a:srgbClr val="0B49CB"/>
                </a:solidFill>
                <a:latin typeface="Abadi"/>
                <a:ea typeface="IBM Plex Mono SemiBold"/>
              </a:rPr>
              <a:t>Markers showing launch sites with color labels</a:t>
            </a:r>
            <a:endParaRPr lang="en-US" sz="4000" b="0" strike="noStrike" spc="-1">
              <a:latin typeface="Arial"/>
            </a:endParaRPr>
          </a:p>
        </p:txBody>
      </p:sp>
      <p:sp>
        <p:nvSpPr>
          <p:cNvPr id="2" name="PlaceHolder 1"/>
          <p:cNvSpPr>
            <a:spLocks noGrp="1"/>
          </p:cNvSpPr>
          <p:nvPr>
            <p:ph type="sldNum" idx="2"/>
          </p:nvPr>
        </p:nvSpPr>
        <p:spPr/>
        <p:txBody>
          <a:bodyPr/>
          <a:lstStyle/>
          <a:p>
            <a:fld id="{1C61A593-C0DF-46D1-98DA-C44A6138AA2A}" type="slidenum">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5" name="Content Placeholder 3"/>
          <p:cNvPicPr/>
          <p:nvPr/>
        </p:nvPicPr>
        <p:blipFill>
          <a:blip r:embed="rId2"/>
          <a:stretch/>
        </p:blipFill>
        <p:spPr>
          <a:xfrm>
            <a:off x="770040" y="1362240"/>
            <a:ext cx="10092240" cy="5064480"/>
          </a:xfrm>
          <a:prstGeom prst="rect">
            <a:avLst/>
          </a:prstGeom>
          <a:ln w="0">
            <a:noFill/>
          </a:ln>
        </p:spPr>
      </p:pic>
      <p:sp>
        <p:nvSpPr>
          <p:cNvPr id="32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Launch Site distance to landmarks</a:t>
            </a:r>
            <a:endParaRPr lang="en-US" sz="4000" b="0" strike="noStrike" spc="-1">
              <a:latin typeface="Arial"/>
            </a:endParaRPr>
          </a:p>
        </p:txBody>
      </p:sp>
      <p:sp>
        <p:nvSpPr>
          <p:cNvPr id="2" name="PlaceHolder 1"/>
          <p:cNvSpPr>
            <a:spLocks noGrp="1"/>
          </p:cNvSpPr>
          <p:nvPr>
            <p:ph type="sldNum" idx="2"/>
          </p:nvPr>
        </p:nvSpPr>
        <p:spPr/>
        <p:txBody>
          <a:bodyPr/>
          <a:lstStyle/>
          <a:p>
            <a:fld id="{42720742-B559-424F-AF43-FB3637C3C647}" type="slidenum">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327" name="Content Placeholder 3"/>
          <p:cNvPicPr/>
          <p:nvPr/>
        </p:nvPicPr>
        <p:blipFill>
          <a:blip r:embed="rId3"/>
          <a:stretch/>
        </p:blipFill>
        <p:spPr>
          <a:xfrm>
            <a:off x="752040" y="1454400"/>
            <a:ext cx="10687680" cy="4771800"/>
          </a:xfrm>
          <a:prstGeom prst="rect">
            <a:avLst/>
          </a:prstGeom>
          <a:ln w="0">
            <a:noFill/>
          </a:ln>
        </p:spPr>
      </p:pic>
      <p:sp>
        <p:nvSpPr>
          <p:cNvPr id="328"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07303425-9D09-4E61-9C23-031AEF020732}" type="slidenum">
              <a:rPr lang="en-US" sz="1600" b="0" strike="noStrike" spc="-1">
                <a:solidFill>
                  <a:srgbClr val="1C7DDB"/>
                </a:solidFill>
                <a:latin typeface="Abadi"/>
              </a:rPr>
              <a:t>39</a:t>
            </a:fld>
            <a:endParaRPr lang="en-US" sz="1600" b="0" strike="noStrike" spc="-1">
              <a:latin typeface="Times New Roman"/>
            </a:endParaRPr>
          </a:p>
        </p:txBody>
      </p:sp>
      <p:sp>
        <p:nvSpPr>
          <p:cNvPr id="329" name="Title 1"/>
          <p:cNvSpPr/>
          <p:nvPr/>
        </p:nvSpPr>
        <p:spPr>
          <a:xfrm>
            <a:off x="770040" y="45972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59500" lnSpcReduction="20000"/>
          </a:bodyPr>
          <a:lstStyle/>
          <a:p>
            <a:pPr>
              <a:lnSpc>
                <a:spcPct val="90000"/>
              </a:lnSpc>
              <a:buNone/>
            </a:pPr>
            <a:r>
              <a:rPr lang="en-US" sz="4000" b="0" strike="noStrike" spc="-1">
                <a:solidFill>
                  <a:srgbClr val="0B49CB"/>
                </a:solidFill>
                <a:latin typeface="Abadi"/>
                <a:ea typeface="IBM Plex Mono SemiBold"/>
              </a:rPr>
              <a:t>Pie chart showing the success percentage achieved by each launch site</a:t>
            </a:r>
            <a:endParaRPr lang="en-US" sz="4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lang="en-US" sz="1600" b="0" strike="noStrike" spc="-1">
                <a:solidFill>
                  <a:srgbClr val="1C7DDB"/>
                </a:solidFill>
                <a:latin typeface="Abadi"/>
              </a:defRPr>
            </a:lvl1pPr>
          </a:lstStyle>
          <a:p>
            <a:pPr algn="r">
              <a:lnSpc>
                <a:spcPct val="100000"/>
              </a:lnSpc>
              <a:spcAft>
                <a:spcPts val="601"/>
              </a:spcAft>
              <a:buNone/>
            </a:pPr>
            <a:fld id="{6F238FF4-BF53-4AE3-8B6E-56D73250031B}" type="slidenum">
              <a:rPr lang="en-US" sz="1600" b="0" strike="noStrike" spc="-1">
                <a:solidFill>
                  <a:srgbClr val="1C7DDB"/>
                </a:solidFill>
                <a:latin typeface="Abadi"/>
              </a:rPr>
              <a:t>4</a:t>
            </a:fld>
            <a:endParaRPr lang="en-US" sz="1600" b="0" strike="noStrike" spc="-1">
              <a:latin typeface="Times New Roman"/>
            </a:endParaRPr>
          </a:p>
        </p:txBody>
      </p:sp>
      <p:sp>
        <p:nvSpPr>
          <p:cNvPr id="173"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Introduction</a:t>
            </a:r>
            <a:endParaRPr lang="en-US" sz="4000" b="0" strike="noStrike" spc="-1">
              <a:latin typeface="Arial"/>
            </a:endParaRPr>
          </a:p>
        </p:txBody>
      </p:sp>
      <p:sp>
        <p:nvSpPr>
          <p:cNvPr id="174" name="Content Placeholder 2"/>
          <p:cNvSpPr/>
          <p:nvPr/>
        </p:nvSpPr>
        <p:spPr>
          <a:xfrm>
            <a:off x="828000" y="1530720"/>
            <a:ext cx="9766080" cy="44946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9000"/>
          </a:bodyPr>
          <a:lstStyle/>
          <a:p>
            <a:pPr marL="228600" indent="-228600">
              <a:lnSpc>
                <a:spcPct val="90000"/>
              </a:lnSpc>
              <a:spcBef>
                <a:spcPts val="1400"/>
              </a:spcBef>
              <a:buClr>
                <a:srgbClr val="292929"/>
              </a:buClr>
              <a:buFont typeface="Arial"/>
              <a:buChar char="•"/>
            </a:pPr>
            <a:r>
              <a:rPr lang="en-US" sz="2200" b="0" strike="noStrike" spc="-1">
                <a:solidFill>
                  <a:srgbClr val="292929"/>
                </a:solidFill>
                <a:latin typeface="Abadi"/>
              </a:rPr>
              <a:t>Project background and context</a:t>
            </a:r>
            <a:endParaRPr lang="en-US" sz="2200" b="0" strike="noStrike" spc="-1">
              <a:latin typeface="Arial"/>
            </a:endParaRPr>
          </a:p>
          <a:p>
            <a:pPr marL="457200" algn="just">
              <a:lnSpc>
                <a:spcPct val="90000"/>
              </a:lnSpc>
              <a:spcBef>
                <a:spcPts val="1400"/>
              </a:spcBef>
              <a:buNone/>
              <a:tabLst>
                <a:tab pos="0" algn="l"/>
              </a:tabLst>
            </a:pPr>
            <a:r>
              <a:rPr lang="en-US" sz="1800" b="0" strike="noStrike" spc="-1">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b="0" strike="noStrike" spc="-1">
              <a:latin typeface="Arial"/>
            </a:endParaRPr>
          </a:p>
          <a:p>
            <a:pPr marL="228600" indent="-228600">
              <a:lnSpc>
                <a:spcPct val="90000"/>
              </a:lnSpc>
              <a:spcBef>
                <a:spcPts val="1400"/>
              </a:spcBef>
              <a:buClr>
                <a:srgbClr val="292929"/>
              </a:buClr>
              <a:buFont typeface="Arial"/>
              <a:buChar char="•"/>
              <a:tabLst>
                <a:tab pos="0" algn="l"/>
              </a:tabLst>
            </a:pPr>
            <a:r>
              <a:rPr lang="en-US" sz="2200" b="0" strike="noStrike" spc="-1">
                <a:solidFill>
                  <a:srgbClr val="292929"/>
                </a:solidFill>
                <a:latin typeface="Abadi"/>
              </a:rPr>
              <a:t>Problems you want to find answers</a:t>
            </a:r>
            <a:endParaRPr lang="en-US" sz="2200" b="0" strike="noStrike" spc="-1">
              <a:latin typeface="Arial"/>
            </a:endParaRPr>
          </a:p>
          <a:p>
            <a:pPr marL="685800" lvl="1" indent="-228600">
              <a:lnSpc>
                <a:spcPct val="90000"/>
              </a:lnSpc>
              <a:spcBef>
                <a:spcPts val="1400"/>
              </a:spcBef>
              <a:buClr>
                <a:srgbClr val="292929"/>
              </a:buClr>
              <a:buFont typeface="Arial"/>
              <a:buChar char="-"/>
              <a:tabLst>
                <a:tab pos="0" algn="l"/>
              </a:tabLst>
            </a:pPr>
            <a:r>
              <a:rPr lang="en-US" sz="1800" b="0" strike="noStrike" spc="-1">
                <a:solidFill>
                  <a:srgbClr val="292929"/>
                </a:solidFill>
                <a:latin typeface="Abadi"/>
              </a:rPr>
              <a:t>What factors determine if the rocket will land successfully?</a:t>
            </a:r>
            <a:endParaRPr lang="en-US" sz="1800" b="0" strike="noStrike" spc="-1">
              <a:latin typeface="Arial"/>
            </a:endParaRPr>
          </a:p>
          <a:p>
            <a:pPr marL="685800" lvl="1" indent="-228600">
              <a:lnSpc>
                <a:spcPct val="90000"/>
              </a:lnSpc>
              <a:spcBef>
                <a:spcPts val="1400"/>
              </a:spcBef>
              <a:buClr>
                <a:srgbClr val="292929"/>
              </a:buClr>
              <a:buFont typeface="Arial"/>
              <a:buChar char="-"/>
              <a:tabLst>
                <a:tab pos="0" algn="l"/>
              </a:tabLst>
            </a:pPr>
            <a:r>
              <a:rPr lang="en-US" sz="1800" b="0" strike="noStrike" spc="-1">
                <a:solidFill>
                  <a:srgbClr val="292929"/>
                </a:solidFill>
                <a:latin typeface="Abadi"/>
              </a:rPr>
              <a:t>The interaction amongst various features that determine the success rate of a successful landing.</a:t>
            </a:r>
            <a:endParaRPr lang="en-US" sz="1800" b="0" strike="noStrike" spc="-1">
              <a:latin typeface="Arial"/>
            </a:endParaRPr>
          </a:p>
          <a:p>
            <a:pPr marL="685800" lvl="1" indent="-228600">
              <a:lnSpc>
                <a:spcPct val="90000"/>
              </a:lnSpc>
              <a:spcBef>
                <a:spcPts val="1400"/>
              </a:spcBef>
              <a:buClr>
                <a:srgbClr val="292929"/>
              </a:buClr>
              <a:buFont typeface="Arial"/>
              <a:buChar char="-"/>
              <a:tabLst>
                <a:tab pos="0" algn="l"/>
              </a:tabLst>
            </a:pPr>
            <a:r>
              <a:rPr lang="en-US" sz="1800" b="0" strike="noStrike" spc="-1">
                <a:solidFill>
                  <a:srgbClr val="292929"/>
                </a:solidFill>
                <a:latin typeface="Abadi"/>
              </a:rPr>
              <a:t>What operating conditions needs to be in place to ensure a successful landing program.</a:t>
            </a:r>
            <a:endParaRPr lang="en-US" sz="1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0" name="Content Placeholder 3"/>
          <p:cNvPicPr/>
          <p:nvPr/>
        </p:nvPicPr>
        <p:blipFill>
          <a:blip r:embed="rId2"/>
          <a:stretch/>
        </p:blipFill>
        <p:spPr>
          <a:xfrm>
            <a:off x="2123280" y="1242720"/>
            <a:ext cx="7790400" cy="4440240"/>
          </a:xfrm>
          <a:prstGeom prst="rect">
            <a:avLst/>
          </a:prstGeom>
          <a:ln w="0">
            <a:noFill/>
          </a:ln>
        </p:spPr>
      </p:pic>
      <p:sp>
        <p:nvSpPr>
          <p:cNvPr id="331"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4E91D60E-6AA1-4136-99F4-F7442BD8EBAA}" type="slidenum">
              <a:rPr lang="en-US" sz="1200" b="0" strike="noStrike" spc="-1">
                <a:solidFill>
                  <a:srgbClr val="8B8B8B"/>
                </a:solidFill>
                <a:latin typeface="Calibri"/>
              </a:rPr>
              <a:t>40</a:t>
            </a:fld>
            <a:endParaRPr lang="en-US" sz="1200" b="0" strike="noStrike" spc="-1">
              <a:latin typeface="Times New Roman"/>
            </a:endParaRPr>
          </a:p>
        </p:txBody>
      </p:sp>
      <p:sp>
        <p:nvSpPr>
          <p:cNvPr id="332" name="Title 1"/>
          <p:cNvSpPr/>
          <p:nvPr/>
        </p:nvSpPr>
        <p:spPr>
          <a:xfrm>
            <a:off x="1103760" y="727560"/>
            <a:ext cx="10476000" cy="5144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3000" lnSpcReduction="20000"/>
          </a:bodyPr>
          <a:lstStyle/>
          <a:p>
            <a:pPr>
              <a:lnSpc>
                <a:spcPct val="90000"/>
              </a:lnSpc>
              <a:buNone/>
            </a:pPr>
            <a:r>
              <a:rPr lang="en-US" sz="4000" b="0" strike="noStrike" spc="-1">
                <a:solidFill>
                  <a:srgbClr val="0B49CB"/>
                </a:solidFill>
                <a:latin typeface="Abadi"/>
                <a:ea typeface="IBM Plex Mono SemiBold"/>
              </a:rPr>
              <a:t>Pie chart showing the Launch site with the highest launch success ratio</a:t>
            </a:r>
            <a:endParaRPr lang="en-US" sz="4000" b="0" strike="noStrike" spc="-1">
              <a:latin typeface="Arial"/>
            </a:endParaRPr>
          </a:p>
          <a:p>
            <a:pPr>
              <a:lnSpc>
                <a:spcPct val="90000"/>
              </a:lnSpc>
              <a:buNone/>
            </a:pPr>
            <a:endParaRPr lang="en-US" sz="4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 name="Title 1"/>
          <p:cNvSpPr/>
          <p:nvPr/>
        </p:nvSpPr>
        <p:spPr>
          <a:xfrm>
            <a:off x="838080" y="291240"/>
            <a:ext cx="10515240" cy="93240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nSpc>
                <a:spcPct val="90000"/>
              </a:lnSpc>
              <a:spcAft>
                <a:spcPts val="601"/>
              </a:spcAft>
              <a:buNone/>
            </a:pPr>
            <a:r>
              <a:rPr lang="en-US" sz="2500" b="0" strike="noStrike" spc="-1">
                <a:solidFill>
                  <a:srgbClr val="0B49CB"/>
                </a:solidFill>
                <a:latin typeface="Abadi"/>
              </a:rPr>
              <a:t>Scatter plot of Payload vs Launch Outcome for all sites, with different payload selected in the range slider</a:t>
            </a:r>
            <a:endParaRPr lang="en-US" sz="2500" b="0" strike="noStrike" spc="-1">
              <a:latin typeface="Arial"/>
            </a:endParaRPr>
          </a:p>
        </p:txBody>
      </p:sp>
      <p:sp>
        <p:nvSpPr>
          <p:cNvPr id="334" name="Rectangle 16"/>
          <p:cNvSpPr/>
          <p:nvPr/>
        </p:nvSpPr>
        <p:spPr>
          <a:xfrm rot="5400000">
            <a:off x="6033240" y="-6032880"/>
            <a:ext cx="125640" cy="12191760"/>
          </a:xfrm>
          <a:prstGeom prst="rect">
            <a:avLst/>
          </a:prstGeom>
          <a:solidFill>
            <a:srgbClr val="4472C4"/>
          </a:solidFill>
          <a:ln w="12700">
            <a:noFill/>
          </a:ln>
        </p:spPr>
        <p:style>
          <a:lnRef idx="0">
            <a:scrgbClr r="0" g="0" b="0"/>
          </a:lnRef>
          <a:fillRef idx="0">
            <a:scrgbClr r="0" g="0" b="0"/>
          </a:fillRef>
          <a:effectRef idx="0">
            <a:scrgbClr r="0" g="0" b="0"/>
          </a:effectRef>
          <a:fontRef idx="minor"/>
        </p:style>
      </p:sp>
      <p:pic>
        <p:nvPicPr>
          <p:cNvPr id="335" name="Content Placeholder 3" descr="Graphical user interface, application&#10;&#10;Description automatically generated"/>
          <p:cNvPicPr/>
          <p:nvPr/>
        </p:nvPicPr>
        <p:blipFill>
          <a:blip r:embed="rId2"/>
          <a:stretch/>
        </p:blipFill>
        <p:spPr>
          <a:xfrm>
            <a:off x="838080" y="2191320"/>
            <a:ext cx="10515240" cy="3785400"/>
          </a:xfrm>
          <a:prstGeom prst="rect">
            <a:avLst/>
          </a:prstGeom>
          <a:ln w="0">
            <a:noFill/>
          </a:ln>
        </p:spPr>
      </p:pic>
      <p:sp>
        <p:nvSpPr>
          <p:cNvPr id="336"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B8B8B"/>
                </a:solidFill>
                <a:latin typeface="Calibri"/>
              </a:defRPr>
            </a:lvl1pPr>
          </a:lstStyle>
          <a:p>
            <a:pPr algn="r">
              <a:lnSpc>
                <a:spcPct val="100000"/>
              </a:lnSpc>
              <a:spcAft>
                <a:spcPts val="601"/>
              </a:spcAft>
              <a:buNone/>
            </a:pPr>
            <a:fld id="{024B4ABA-3CD2-400E-9DCB-5789079BCD9D}" type="slidenum">
              <a:rPr lang="en-US" sz="1200" b="0" strike="noStrike" spc="-1">
                <a:solidFill>
                  <a:srgbClr val="8B8B8B"/>
                </a:solidFill>
                <a:latin typeface="Calibri"/>
              </a:rPr>
              <a:t>41</a:t>
            </a:fld>
            <a:endParaRPr lang="en-US" sz="12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8" name="Rectangle 15"/>
          <p:cNvSpPr/>
          <p:nvPr/>
        </p:nvSpPr>
        <p:spPr>
          <a:xfrm>
            <a:off x="554400" y="365040"/>
            <a:ext cx="11167200" cy="2089080"/>
          </a:xfrm>
          <a:prstGeom prst="rect">
            <a:avLst/>
          </a:prstGeom>
          <a:solidFill>
            <a:schemeClr val="bg1"/>
          </a:solidFill>
          <a:ln>
            <a:solidFill>
              <a:srgbClr val="DEDEDE"/>
            </a:solidFill>
          </a:ln>
          <a:effectLst>
            <a:outerShdw blurRad="50760" dist="37674"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39" name="Title 1"/>
          <p:cNvSpPr/>
          <p:nvPr/>
        </p:nvSpPr>
        <p:spPr>
          <a:xfrm>
            <a:off x="1046880" y="586800"/>
            <a:ext cx="3560040" cy="164556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90000"/>
              </a:lnSpc>
              <a:spcAft>
                <a:spcPts val="601"/>
              </a:spcAft>
              <a:buNone/>
            </a:pPr>
            <a:r>
              <a:rPr lang="en-US" sz="3700" b="0" strike="noStrike" spc="-1">
                <a:solidFill>
                  <a:srgbClr val="0B49CB"/>
                </a:solidFill>
                <a:latin typeface="Abadi"/>
              </a:rPr>
              <a:t>Classification Accuracy</a:t>
            </a:r>
            <a:endParaRPr lang="en-US" sz="3700" b="0" strike="noStrike" spc="-1">
              <a:latin typeface="Arial"/>
            </a:endParaRPr>
          </a:p>
        </p:txBody>
      </p:sp>
      <p:sp>
        <p:nvSpPr>
          <p:cNvPr id="340"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1"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2" name="PlaceHolder 1"/>
          <p:cNvSpPr>
            <a:spLocks noGrp="1"/>
          </p:cNvSpPr>
          <p:nvPr>
            <p:ph/>
          </p:nvPr>
        </p:nvSpPr>
        <p:spPr>
          <a:xfrm>
            <a:off x="5351040" y="586800"/>
            <a:ext cx="6002280" cy="1645560"/>
          </a:xfrm>
          <a:prstGeom prst="rect">
            <a:avLst/>
          </a:prstGeom>
          <a:noFill/>
          <a:ln w="0">
            <a:noFill/>
          </a:ln>
        </p:spPr>
        <p:txBody>
          <a:bodyPr anchor="ctr">
            <a:normAutofit/>
          </a:bodyPr>
          <a:lstStyle/>
          <a:p>
            <a:pPr marL="228600" indent="-228600">
              <a:lnSpc>
                <a:spcPct val="90000"/>
              </a:lnSpc>
              <a:spcBef>
                <a:spcPts val="1400"/>
              </a:spcBef>
              <a:buClr>
                <a:srgbClr val="000000"/>
              </a:buClr>
              <a:buFont typeface="Arial"/>
              <a:buChar char="•"/>
            </a:pPr>
            <a:r>
              <a:rPr lang="en-US" sz="2200" b="0" strike="noStrike" spc="-1">
                <a:solidFill>
                  <a:srgbClr val="000000"/>
                </a:solidFill>
                <a:latin typeface="Abadi"/>
              </a:rPr>
              <a:t>The decision tree classifier is the model with the highest classification accuracy</a:t>
            </a:r>
            <a:endParaRPr lang="en-US" sz="2200" b="0" strike="noStrike" spc="-1">
              <a:solidFill>
                <a:srgbClr val="000000"/>
              </a:solidFill>
              <a:latin typeface="Calibri"/>
            </a:endParaRPr>
          </a:p>
          <a:p>
            <a:pPr>
              <a:lnSpc>
                <a:spcPct val="90000"/>
              </a:lnSpc>
              <a:spcBef>
                <a:spcPts val="1400"/>
              </a:spcBef>
              <a:buNone/>
            </a:pPr>
            <a:endParaRPr lang="en-US" sz="1800" b="0" strike="noStrike" spc="-1">
              <a:solidFill>
                <a:srgbClr val="000000"/>
              </a:solidFill>
              <a:latin typeface="Calibri"/>
            </a:endParaRPr>
          </a:p>
        </p:txBody>
      </p:sp>
      <p:pic>
        <p:nvPicPr>
          <p:cNvPr id="343" name="Picture 2"/>
          <p:cNvPicPr/>
          <p:nvPr/>
        </p:nvPicPr>
        <p:blipFill>
          <a:blip r:embed="rId2"/>
          <a:stretch/>
        </p:blipFill>
        <p:spPr>
          <a:xfrm>
            <a:off x="557640" y="2815200"/>
            <a:ext cx="11164320" cy="3321000"/>
          </a:xfrm>
          <a:prstGeom prst="rect">
            <a:avLst/>
          </a:prstGeom>
          <a:ln w="0">
            <a:noFill/>
          </a:ln>
        </p:spPr>
      </p:pic>
      <p:sp>
        <p:nvSpPr>
          <p:cNvPr id="344"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lang="en-US" sz="1200" b="0" strike="noStrike" spc="-1">
                <a:solidFill>
                  <a:srgbClr val="808080"/>
                </a:solidFill>
                <a:latin typeface="Calibri"/>
              </a:defRPr>
            </a:lvl1pPr>
          </a:lstStyle>
          <a:p>
            <a:pPr algn="r">
              <a:lnSpc>
                <a:spcPct val="100000"/>
              </a:lnSpc>
              <a:spcAft>
                <a:spcPts val="601"/>
              </a:spcAft>
              <a:buNone/>
            </a:pPr>
            <a:fld id="{612560F4-9BFE-4968-9D63-21931B55BBFB}" type="slidenum">
              <a:rPr lang="en-US" sz="1200" b="0" strike="noStrike" spc="-1">
                <a:solidFill>
                  <a:srgbClr val="808080"/>
                </a:solidFill>
                <a:latin typeface="Calibri"/>
              </a:rPr>
              <a:t>43</a:t>
            </a:fld>
            <a:endParaRPr lang="en-US" sz="1200" b="0" strike="noStrike" spc="-1">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45" name="PlaceHolder 1"/>
          <p:cNvSpPr>
            <a:spLocks noGrp="1"/>
          </p:cNvSpPr>
          <p:nvPr>
            <p:ph/>
          </p:nvPr>
        </p:nvSpPr>
        <p:spPr>
          <a:xfrm>
            <a:off x="770040" y="2057400"/>
            <a:ext cx="57913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lang="en-US" sz="2200" b="0" strike="noStrike" spc="-1">
              <a:solidFill>
                <a:srgbClr val="000000"/>
              </a:solidFill>
              <a:latin typeface="Calibri"/>
            </a:endParaRPr>
          </a:p>
        </p:txBody>
      </p:sp>
      <p:sp>
        <p:nvSpPr>
          <p:cNvPr id="34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Confusion Matrix</a:t>
            </a:r>
            <a:endParaRPr lang="en-US" sz="4000" b="0" strike="noStrike" spc="-1">
              <a:latin typeface="Arial"/>
            </a:endParaRPr>
          </a:p>
        </p:txBody>
      </p:sp>
      <p:pic>
        <p:nvPicPr>
          <p:cNvPr id="347" name="Picture 2"/>
          <p:cNvPicPr/>
          <p:nvPr/>
        </p:nvPicPr>
        <p:blipFill>
          <a:blip r:embed="rId3"/>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lstStyle/>
          <a:p>
            <a:fld id="{0D8E1A95-A8F9-46F7-981B-974C8267F27C}" type="slidenum">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1507320"/>
            <a:ext cx="10515240" cy="4518000"/>
          </a:xfrm>
          <a:prstGeom prst="rect">
            <a:avLst/>
          </a:prstGeom>
          <a:noFill/>
          <a:ln w="0">
            <a:noFill/>
          </a:ln>
        </p:spPr>
        <p:txBody>
          <a:bodyPr lIns="90000" tIns="45000" rIns="90000" bIns="45000" anchor="t">
            <a:normAutofit/>
          </a:bodyPr>
          <a:lstStyle/>
          <a:p>
            <a:pPr>
              <a:lnSpc>
                <a:spcPct val="100000"/>
              </a:lnSpc>
              <a:spcBef>
                <a:spcPts val="1400"/>
              </a:spcBef>
              <a:buNone/>
              <a:tabLst>
                <a:tab pos="0" algn="l"/>
              </a:tabLst>
            </a:pPr>
            <a:r>
              <a:rPr lang="en-US" sz="2200" b="0" strike="noStrike" spc="-1">
                <a:solidFill>
                  <a:srgbClr val="292929"/>
                </a:solidFill>
                <a:latin typeface="Abadi"/>
              </a:rPr>
              <a:t>We can conclude that:</a:t>
            </a:r>
            <a:endParaRPr lang="en-US" sz="2200" b="0" strike="noStrike" spc="-1">
              <a:solidFill>
                <a:srgbClr val="000000"/>
              </a:solidFill>
              <a:latin typeface="Calibri"/>
            </a:endParaRPr>
          </a:p>
          <a:p>
            <a:pPr>
              <a:lnSpc>
                <a:spcPct val="100000"/>
              </a:lnSpc>
              <a:spcBef>
                <a:spcPts val="1400"/>
              </a:spcBef>
              <a:buNone/>
              <a:tabLst>
                <a:tab pos="0" algn="l"/>
              </a:tabLst>
            </a:pPr>
            <a:r>
              <a:rPr lang="en-US" sz="2200" b="0" strike="noStrike" spc="-1">
                <a:solidFill>
                  <a:srgbClr val="292929"/>
                </a:solidFill>
                <a:latin typeface="Abadi"/>
              </a:rPr>
              <a:t>The larger the flight amount at a launch site, the greater the success rate at a launch site.</a:t>
            </a:r>
            <a:endParaRPr lang="en-US" sz="2200" b="0" strike="noStrike" spc="-1">
              <a:solidFill>
                <a:srgbClr val="000000"/>
              </a:solidFill>
              <a:latin typeface="Calibri"/>
            </a:endParaRPr>
          </a:p>
          <a:p>
            <a:pPr>
              <a:lnSpc>
                <a:spcPct val="100000"/>
              </a:lnSpc>
              <a:spcBef>
                <a:spcPts val="1400"/>
              </a:spcBef>
              <a:buNone/>
              <a:tabLst>
                <a:tab pos="0" algn="l"/>
              </a:tabLst>
            </a:pPr>
            <a:r>
              <a:rPr lang="en-US" sz="2200" b="0" strike="noStrike" spc="-1">
                <a:solidFill>
                  <a:srgbClr val="000000"/>
                </a:solidFill>
                <a:latin typeface="Abadi"/>
              </a:rPr>
              <a:t>Launch success rate started to increase in 2013 till 2020.</a:t>
            </a:r>
            <a:endParaRPr lang="en-US" sz="2200" b="0" strike="noStrike" spc="-1">
              <a:solidFill>
                <a:srgbClr val="000000"/>
              </a:solidFill>
              <a:latin typeface="Calibri"/>
            </a:endParaRPr>
          </a:p>
          <a:p>
            <a:pPr>
              <a:lnSpc>
                <a:spcPct val="100000"/>
              </a:lnSpc>
              <a:spcBef>
                <a:spcPts val="1400"/>
              </a:spcBef>
              <a:buNone/>
              <a:tabLst>
                <a:tab pos="0" algn="l"/>
              </a:tabLst>
            </a:pPr>
            <a:r>
              <a:rPr lang="en-US" sz="2200" b="0" strike="noStrike" spc="-1">
                <a:solidFill>
                  <a:srgbClr val="292929"/>
                </a:solidFill>
                <a:latin typeface="Abadi"/>
              </a:rPr>
              <a:t>Orbits </a:t>
            </a:r>
            <a:r>
              <a:rPr lang="en-US" sz="2200" b="0" strike="noStrike" spc="-1">
                <a:solidFill>
                  <a:srgbClr val="000000"/>
                </a:solidFill>
                <a:latin typeface="Abadi"/>
              </a:rPr>
              <a:t>ES-L1, GEO, HEO, SSO, VLEO had the most success rate.</a:t>
            </a:r>
            <a:endParaRPr lang="en-US" sz="2200" b="0" strike="noStrike" spc="-1">
              <a:solidFill>
                <a:srgbClr val="000000"/>
              </a:solidFill>
              <a:latin typeface="Calibri"/>
            </a:endParaRPr>
          </a:p>
          <a:p>
            <a:pPr>
              <a:lnSpc>
                <a:spcPct val="100000"/>
              </a:lnSpc>
              <a:spcBef>
                <a:spcPts val="1400"/>
              </a:spcBef>
              <a:buNone/>
              <a:tabLst>
                <a:tab pos="0" algn="l"/>
              </a:tabLst>
            </a:pPr>
            <a:r>
              <a:rPr lang="en-US" sz="2200" b="0" strike="noStrike" spc="-1">
                <a:solidFill>
                  <a:srgbClr val="292929"/>
                </a:solidFill>
                <a:latin typeface="Abadi"/>
              </a:rPr>
              <a:t>KSC LC-39A had the most successful launches of any sites.</a:t>
            </a:r>
            <a:endParaRPr lang="en-US" sz="2200" b="0" strike="noStrike" spc="-1">
              <a:solidFill>
                <a:srgbClr val="000000"/>
              </a:solidFill>
              <a:latin typeface="Calibri"/>
            </a:endParaRPr>
          </a:p>
          <a:p>
            <a:pPr>
              <a:lnSpc>
                <a:spcPct val="100000"/>
              </a:lnSpc>
              <a:spcBef>
                <a:spcPts val="1400"/>
              </a:spcBef>
              <a:buNone/>
              <a:tabLst>
                <a:tab pos="0" algn="l"/>
              </a:tabLst>
            </a:pPr>
            <a:r>
              <a:rPr lang="en-US" sz="2200" b="0" strike="noStrike" spc="-1">
                <a:solidFill>
                  <a:srgbClr val="292929"/>
                </a:solidFill>
                <a:latin typeface="Abadi"/>
              </a:rPr>
              <a:t>The Decision tree classifier is the best machine learning algorithm for this task.</a:t>
            </a:r>
            <a:endParaRPr lang="en-US" sz="2200" b="0" strike="noStrike" spc="-1">
              <a:solidFill>
                <a:srgbClr val="000000"/>
              </a:solidFill>
              <a:latin typeface="Calibri"/>
            </a:endParaRPr>
          </a:p>
          <a:p>
            <a:pPr>
              <a:lnSpc>
                <a:spcPct val="100000"/>
              </a:lnSpc>
              <a:spcBef>
                <a:spcPts val="1400"/>
              </a:spcBef>
              <a:buNone/>
              <a:tabLst>
                <a:tab pos="0" algn="l"/>
              </a:tabLst>
            </a:pPr>
            <a:endParaRPr lang="en-US" sz="2200" b="0" strike="noStrike" spc="-1">
              <a:solidFill>
                <a:srgbClr val="000000"/>
              </a:solidFill>
              <a:latin typeface="Calibri"/>
            </a:endParaRPr>
          </a:p>
        </p:txBody>
      </p:sp>
      <p:sp>
        <p:nvSpPr>
          <p:cNvPr id="34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Conclusions</a:t>
            </a:r>
            <a:endParaRPr lang="en-US" sz="4000" b="0" strike="noStrike" spc="-1">
              <a:latin typeface="Arial"/>
            </a:endParaRPr>
          </a:p>
        </p:txBody>
      </p:sp>
      <p:sp>
        <p:nvSpPr>
          <p:cNvPr id="3" name="PlaceHolder 2"/>
          <p:cNvSpPr>
            <a:spLocks noGrp="1"/>
          </p:cNvSpPr>
          <p:nvPr>
            <p:ph type="sldNum" idx="2"/>
          </p:nvPr>
        </p:nvSpPr>
        <p:spPr/>
        <p:txBody>
          <a:bodyPr/>
          <a:lstStyle/>
          <a:p>
            <a:fld id="{F8267B62-ED9A-4804-AFF9-35DF1A53084C}" type="slidenum">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lang="en-US" sz="1600" b="0" strike="noStrike" spc="-1">
                <a:solidFill>
                  <a:srgbClr val="1C7DDB"/>
                </a:solidFill>
                <a:latin typeface="Abadi"/>
              </a:defRPr>
            </a:lvl1pPr>
          </a:lstStyle>
          <a:p>
            <a:pPr algn="r">
              <a:lnSpc>
                <a:spcPct val="100000"/>
              </a:lnSpc>
              <a:buNone/>
            </a:pPr>
            <a:fld id="{FC17C842-42F7-49B7-906D-70854C0D0291}" type="slidenum">
              <a:rPr lang="en-US" sz="1600" b="0" strike="noStrike" spc="-1">
                <a:solidFill>
                  <a:srgbClr val="1C7DDB"/>
                </a:solidFill>
                <a:latin typeface="Abadi"/>
              </a:rPr>
              <a:t>5</a:t>
            </a:fld>
            <a:endParaRPr lang="en-US" sz="1600" b="0" strike="noStrike" spc="-1">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34500" lnSpcReduction="20000"/>
          </a:bodyPr>
          <a:lstStyle/>
          <a:p>
            <a:pPr>
              <a:lnSpc>
                <a:spcPct val="120000"/>
              </a:lnSpc>
              <a:spcBef>
                <a:spcPts val="1400"/>
              </a:spcBef>
              <a:buNone/>
              <a:tabLst>
                <a:tab pos="0" algn="l"/>
              </a:tabLst>
            </a:pPr>
            <a:r>
              <a:rPr lang="en-US" sz="8800" b="0" strike="noStrike" spc="-1">
                <a:solidFill>
                  <a:srgbClr val="0B49CB"/>
                </a:solidFill>
                <a:latin typeface="Abadi"/>
              </a:rPr>
              <a:t>Executive Summary</a:t>
            </a:r>
            <a:endParaRPr lang="en-US" sz="8800" b="0" strike="noStrike" spc="-1">
              <a:latin typeface="Arial"/>
            </a:endParaRPr>
          </a:p>
          <a:p>
            <a:pPr marL="228600" indent="-228600">
              <a:lnSpc>
                <a:spcPct val="120000"/>
              </a:lnSpc>
              <a:spcBef>
                <a:spcPts val="1400"/>
              </a:spcBef>
              <a:buClr>
                <a:srgbClr val="292929"/>
              </a:buClr>
              <a:buFont typeface="Arial"/>
              <a:buChar char="•"/>
              <a:tabLst>
                <a:tab pos="0" algn="l"/>
              </a:tabLst>
            </a:pPr>
            <a:r>
              <a:rPr lang="en-US" sz="8800" b="0" strike="noStrike" spc="-1">
                <a:solidFill>
                  <a:srgbClr val="292929"/>
                </a:solidFill>
                <a:latin typeface="Abadi"/>
              </a:rPr>
              <a:t>Data collection methodology:</a:t>
            </a:r>
            <a:endParaRPr lang="en-US" sz="8800" b="0" strike="noStrike" spc="-1">
              <a:latin typeface="Arial"/>
            </a:endParaRPr>
          </a:p>
          <a:p>
            <a:pPr marL="685800" lvl="1" indent="-228600">
              <a:lnSpc>
                <a:spcPct val="120000"/>
              </a:lnSpc>
              <a:spcBef>
                <a:spcPts val="1400"/>
              </a:spcBef>
              <a:buClr>
                <a:srgbClr val="767171"/>
              </a:buClr>
              <a:buFont typeface="Arial"/>
              <a:buChar char="•"/>
              <a:tabLst>
                <a:tab pos="0" algn="l"/>
              </a:tabLst>
            </a:pPr>
            <a:r>
              <a:rPr lang="en-US" sz="7600" b="0" strike="noStrike" spc="-1">
                <a:solidFill>
                  <a:srgbClr val="767171"/>
                </a:solidFill>
                <a:latin typeface="Abadi"/>
              </a:rPr>
              <a:t>Data was collected using SpaceX API and web scraping from Wikipedia. </a:t>
            </a:r>
            <a:endParaRPr lang="en-US" sz="7600" b="0" strike="noStrike" spc="-1">
              <a:latin typeface="Arial"/>
            </a:endParaRPr>
          </a:p>
          <a:p>
            <a:pPr marL="228600" indent="-228600">
              <a:lnSpc>
                <a:spcPct val="120000"/>
              </a:lnSpc>
              <a:spcBef>
                <a:spcPts val="1400"/>
              </a:spcBef>
              <a:buClr>
                <a:srgbClr val="292929"/>
              </a:buClr>
              <a:buFont typeface="Arial"/>
              <a:buChar char="•"/>
              <a:tabLst>
                <a:tab pos="0" algn="l"/>
              </a:tabLst>
            </a:pPr>
            <a:r>
              <a:rPr lang="en-US" sz="8800" b="0" strike="noStrike" spc="-1">
                <a:solidFill>
                  <a:srgbClr val="292929"/>
                </a:solidFill>
                <a:latin typeface="Abadi"/>
              </a:rPr>
              <a:t>Perform data wrangling</a:t>
            </a:r>
            <a:endParaRPr lang="en-US" sz="8800" b="0" strike="noStrike" spc="-1">
              <a:latin typeface="Arial"/>
            </a:endParaRPr>
          </a:p>
          <a:p>
            <a:pPr marL="685800" lvl="1" indent="-228600">
              <a:lnSpc>
                <a:spcPct val="120000"/>
              </a:lnSpc>
              <a:spcBef>
                <a:spcPts val="1400"/>
              </a:spcBef>
              <a:buClr>
                <a:srgbClr val="767171"/>
              </a:buClr>
              <a:buFont typeface="Arial"/>
              <a:buChar char="•"/>
              <a:tabLst>
                <a:tab pos="0" algn="l"/>
              </a:tabLst>
            </a:pPr>
            <a:r>
              <a:rPr lang="en-US" sz="7600" b="0" strike="noStrike" spc="-1">
                <a:solidFill>
                  <a:srgbClr val="767171"/>
                </a:solidFill>
                <a:latin typeface="Abadi"/>
              </a:rPr>
              <a:t>One-hot encoding was applied to categorical features</a:t>
            </a:r>
            <a:endParaRPr lang="en-US" sz="7600" b="0" strike="noStrike" spc="-1">
              <a:latin typeface="Arial"/>
            </a:endParaRPr>
          </a:p>
          <a:p>
            <a:pPr marL="228600" indent="-228600">
              <a:lnSpc>
                <a:spcPct val="120000"/>
              </a:lnSpc>
              <a:spcBef>
                <a:spcPts val="1400"/>
              </a:spcBef>
              <a:buClr>
                <a:srgbClr val="292929"/>
              </a:buClr>
              <a:buFont typeface="Arial"/>
              <a:buChar char="•"/>
              <a:tabLst>
                <a:tab pos="0" algn="l"/>
              </a:tabLst>
            </a:pPr>
            <a:r>
              <a:rPr lang="en-US" sz="8800" b="0" strike="noStrike" spc="-1">
                <a:solidFill>
                  <a:srgbClr val="292929"/>
                </a:solidFill>
                <a:latin typeface="Abadi"/>
              </a:rPr>
              <a:t>Perform exploratory data analysis (EDA) using visualization and SQL</a:t>
            </a:r>
            <a:endParaRPr lang="en-US" sz="8800" b="0" strike="noStrike" spc="-1">
              <a:latin typeface="Arial"/>
            </a:endParaRPr>
          </a:p>
          <a:p>
            <a:pPr marL="228600" indent="-228600">
              <a:lnSpc>
                <a:spcPct val="120000"/>
              </a:lnSpc>
              <a:spcBef>
                <a:spcPts val="1400"/>
              </a:spcBef>
              <a:buClr>
                <a:srgbClr val="292929"/>
              </a:buClr>
              <a:buFont typeface="Arial"/>
              <a:buChar char="•"/>
              <a:tabLst>
                <a:tab pos="0" algn="l"/>
              </a:tabLst>
            </a:pPr>
            <a:r>
              <a:rPr lang="en-US" sz="8800" b="0" strike="noStrike" spc="-1">
                <a:solidFill>
                  <a:srgbClr val="292929"/>
                </a:solidFill>
                <a:latin typeface="Abadi"/>
              </a:rPr>
              <a:t>Perform interactive visual analytics using Folium and Plotly Dash</a:t>
            </a:r>
            <a:endParaRPr lang="en-US" sz="8800" b="0" strike="noStrike" spc="-1">
              <a:latin typeface="Arial"/>
            </a:endParaRPr>
          </a:p>
          <a:p>
            <a:pPr marL="228600" indent="-228600">
              <a:lnSpc>
                <a:spcPct val="120000"/>
              </a:lnSpc>
              <a:spcBef>
                <a:spcPts val="1400"/>
              </a:spcBef>
              <a:buClr>
                <a:srgbClr val="292929"/>
              </a:buClr>
              <a:buFont typeface="Arial"/>
              <a:buChar char="•"/>
              <a:tabLst>
                <a:tab pos="0" algn="l"/>
              </a:tabLst>
            </a:pPr>
            <a:r>
              <a:rPr lang="en-US" sz="8800" b="0" strike="noStrike" spc="-1">
                <a:solidFill>
                  <a:srgbClr val="292929"/>
                </a:solidFill>
                <a:latin typeface="Abadi"/>
              </a:rPr>
              <a:t>Perform predictive analysis using classification models</a:t>
            </a:r>
            <a:endParaRPr lang="en-US" sz="8800" b="0" strike="noStrike" spc="-1">
              <a:latin typeface="Arial"/>
            </a:endParaRPr>
          </a:p>
          <a:p>
            <a:pPr marL="685800" lvl="1" indent="-228600">
              <a:lnSpc>
                <a:spcPct val="120000"/>
              </a:lnSpc>
              <a:spcBef>
                <a:spcPts val="1400"/>
              </a:spcBef>
              <a:buClr>
                <a:srgbClr val="767171"/>
              </a:buClr>
              <a:buFont typeface="Arial"/>
              <a:buChar char="•"/>
              <a:tabLst>
                <a:tab pos="0" algn="l"/>
              </a:tabLst>
            </a:pPr>
            <a:r>
              <a:rPr lang="en-US" sz="7600" b="0" strike="noStrike" spc="-1">
                <a:solidFill>
                  <a:srgbClr val="767171"/>
                </a:solidFill>
                <a:latin typeface="Abadi"/>
              </a:rPr>
              <a:t>How to build, tune, evaluate classification models</a:t>
            </a:r>
            <a:endParaRPr lang="en-US" sz="7600" b="0" strike="noStrike" spc="-1">
              <a:latin typeface="Arial"/>
            </a:endParaRPr>
          </a:p>
          <a:p>
            <a:pPr>
              <a:lnSpc>
                <a:spcPct val="120000"/>
              </a:lnSpc>
              <a:spcBef>
                <a:spcPts val="1400"/>
              </a:spcBef>
              <a:buNone/>
              <a:tabLst>
                <a:tab pos="0" algn="l"/>
              </a:tabLst>
            </a:pPr>
            <a:endParaRPr lang="en-US" sz="8800" b="0" strike="noStrike" spc="-1">
              <a:latin typeface="Arial"/>
            </a:endParaRPr>
          </a:p>
          <a:p>
            <a:pPr>
              <a:lnSpc>
                <a:spcPct val="100000"/>
              </a:lnSpc>
              <a:spcBef>
                <a:spcPts val="1400"/>
              </a:spcBef>
              <a:buNone/>
              <a:tabLst>
                <a:tab pos="0" algn="l"/>
              </a:tabLst>
            </a:pPr>
            <a:endParaRPr lang="en-US" sz="2200" b="0" strike="noStrike" spc="-1">
              <a:latin typeface="Arial"/>
            </a:endParaRPr>
          </a:p>
          <a:p>
            <a:pPr>
              <a:lnSpc>
                <a:spcPct val="100000"/>
              </a:lnSpc>
              <a:spcBef>
                <a:spcPts val="1400"/>
              </a:spcBef>
              <a:buNone/>
              <a:tabLst>
                <a:tab pos="0" algn="l"/>
              </a:tabLst>
            </a:pPr>
            <a:endParaRPr lang="en-US" sz="2200" b="0" strike="noStrike" spc="-1">
              <a:latin typeface="Arial"/>
            </a:endParaRPr>
          </a:p>
          <a:p>
            <a:pPr>
              <a:lnSpc>
                <a:spcPct val="100000"/>
              </a:lnSpc>
              <a:spcBef>
                <a:spcPts val="1400"/>
              </a:spcBef>
              <a:buNone/>
              <a:tabLst>
                <a:tab pos="0" algn="l"/>
              </a:tabLst>
            </a:pPr>
            <a:endParaRPr lang="en-US" sz="2200" b="0" strike="noStrike" spc="-1">
              <a:latin typeface="Arial"/>
            </a:endParaRPr>
          </a:p>
          <a:p>
            <a:pPr>
              <a:lnSpc>
                <a:spcPct val="100000"/>
              </a:lnSpc>
              <a:spcBef>
                <a:spcPts val="1400"/>
              </a:spcBef>
              <a:buNone/>
              <a:tabLst>
                <a:tab pos="0" algn="l"/>
              </a:tabLst>
            </a:pPr>
            <a:endParaRPr lang="en-US" sz="2200" b="0" strike="noStrike" spc="-1">
              <a:latin typeface="Arial"/>
            </a:endParaRPr>
          </a:p>
        </p:txBody>
      </p:sp>
      <p:sp>
        <p:nvSpPr>
          <p:cNvPr id="17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Methodology</a:t>
            </a:r>
            <a:endParaRPr lang="en-US" sz="4000" b="0" strike="noStrike" spc="-1">
              <a:latin typeface="Arial"/>
            </a:endParaRPr>
          </a:p>
        </p:txBody>
      </p:sp>
      <p:sp>
        <p:nvSpPr>
          <p:cNvPr id="2" name="PlaceHolder 1"/>
          <p:cNvSpPr>
            <a:spLocks noGrp="1"/>
          </p:cNvSpPr>
          <p:nvPr>
            <p:ph type="sldNum" idx="2"/>
          </p:nvPr>
        </p:nvSpPr>
        <p:spPr/>
        <p:txBody>
          <a:bodyPr/>
          <a:lstStyle/>
          <a:p>
            <a:fld id="{BD23F207-121A-45DF-845F-0413093F12CB}"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tIns="45000" rIns="90000" bIns="45000" anchor="t">
            <a:noAutofit/>
          </a:bodyPr>
          <a:lstStyle/>
          <a:p>
            <a:pPr algn="just">
              <a:lnSpc>
                <a:spcPct val="100000"/>
              </a:lnSpc>
              <a:spcBef>
                <a:spcPts val="1400"/>
              </a:spcBef>
              <a:buNone/>
            </a:pPr>
            <a:r>
              <a:rPr lang="en-US" sz="2200" b="0" strike="noStrike" spc="-1">
                <a:solidFill>
                  <a:srgbClr val="292929"/>
                </a:solidFill>
                <a:latin typeface="Abadi"/>
              </a:rPr>
              <a:t>The data was collected using various methods</a:t>
            </a:r>
            <a:endParaRPr lang="en-US" sz="2200" b="0" strike="noStrike" spc="-1">
              <a:solidFill>
                <a:srgbClr val="000000"/>
              </a:solidFill>
              <a:latin typeface="Calibri"/>
            </a:endParaRPr>
          </a:p>
          <a:p>
            <a:pPr marL="457200" lvl="1" indent="-324000" algn="just">
              <a:lnSpc>
                <a:spcPct val="100000"/>
              </a:lnSpc>
              <a:spcBef>
                <a:spcPts val="1400"/>
              </a:spcBef>
              <a:buClr>
                <a:srgbClr val="292929"/>
              </a:buClr>
              <a:buFont typeface="StarSymbol"/>
              <a:buChar char="-"/>
            </a:pPr>
            <a:r>
              <a:rPr lang="en-US" sz="1900" b="0" strike="noStrike" spc="-1">
                <a:solidFill>
                  <a:srgbClr val="292929"/>
                </a:solidFill>
                <a:latin typeface="Abadi"/>
              </a:rPr>
              <a:t>Data collection was done using get request to the SpaceX API.</a:t>
            </a:r>
            <a:endParaRPr lang="en-US" sz="1900" b="0" strike="noStrike" spc="-1">
              <a:solidFill>
                <a:srgbClr val="000000"/>
              </a:solidFill>
              <a:latin typeface="Calibri"/>
            </a:endParaRPr>
          </a:p>
          <a:p>
            <a:pPr marL="457200" lvl="1" indent="-324000" algn="just">
              <a:lnSpc>
                <a:spcPct val="100000"/>
              </a:lnSpc>
              <a:spcBef>
                <a:spcPts val="1400"/>
              </a:spcBef>
              <a:buClr>
                <a:srgbClr val="292929"/>
              </a:buClr>
              <a:buFont typeface="StarSymbol"/>
              <a:buChar char="-"/>
            </a:pPr>
            <a:r>
              <a:rPr lang="en-US" sz="1900" b="0" strike="noStrike" spc="-1">
                <a:solidFill>
                  <a:srgbClr val="292929"/>
                </a:solidFill>
                <a:latin typeface="Abadi"/>
              </a:rPr>
              <a:t>Next, we decoded the response content as a Json using .json() function call and turn it into a pandas data frame using .json_normalize().</a:t>
            </a:r>
            <a:endParaRPr lang="en-US" sz="1900" b="0" strike="noStrike" spc="-1">
              <a:solidFill>
                <a:srgbClr val="000000"/>
              </a:solidFill>
              <a:latin typeface="Calibri"/>
            </a:endParaRPr>
          </a:p>
          <a:p>
            <a:pPr marL="457200" lvl="1" indent="-324000" algn="just">
              <a:lnSpc>
                <a:spcPct val="100000"/>
              </a:lnSpc>
              <a:spcBef>
                <a:spcPts val="1400"/>
              </a:spcBef>
              <a:buClr>
                <a:srgbClr val="292929"/>
              </a:buClr>
              <a:buFont typeface="StarSymbol"/>
              <a:buChar char="-"/>
            </a:pPr>
            <a:r>
              <a:rPr lang="en-US" sz="1900" b="0" strike="noStrike" spc="-1">
                <a:solidFill>
                  <a:srgbClr val="292929"/>
                </a:solidFill>
                <a:latin typeface="Abadi"/>
              </a:rPr>
              <a:t>We then cleaned the data, checked for missing values and fill in missing values where necessary.</a:t>
            </a:r>
            <a:endParaRPr lang="en-US" sz="1900" b="0" strike="noStrike" spc="-1">
              <a:solidFill>
                <a:srgbClr val="000000"/>
              </a:solidFill>
              <a:latin typeface="Calibri"/>
            </a:endParaRPr>
          </a:p>
          <a:p>
            <a:pPr marL="457200" lvl="1" indent="-324000" algn="just">
              <a:lnSpc>
                <a:spcPct val="100000"/>
              </a:lnSpc>
              <a:spcBef>
                <a:spcPts val="1400"/>
              </a:spcBef>
              <a:buClr>
                <a:srgbClr val="292929"/>
              </a:buClr>
              <a:buFont typeface="StarSymbol"/>
              <a:buChar char="-"/>
            </a:pPr>
            <a:r>
              <a:rPr lang="en-US" sz="1900" b="0" strike="noStrike" spc="-1">
                <a:solidFill>
                  <a:srgbClr val="292929"/>
                </a:solidFill>
                <a:latin typeface="Abadi"/>
              </a:rPr>
              <a:t>In addition, we performed web scraping from Wikipedia for Falcon 9 launch records with BeautifulSoup. </a:t>
            </a:r>
            <a:endParaRPr lang="en-US" sz="1900" b="0" strike="noStrike" spc="-1">
              <a:solidFill>
                <a:srgbClr val="000000"/>
              </a:solidFill>
              <a:latin typeface="Calibri"/>
            </a:endParaRPr>
          </a:p>
          <a:p>
            <a:pPr marL="457200" lvl="1" indent="-324000" algn="just">
              <a:lnSpc>
                <a:spcPct val="100000"/>
              </a:lnSpc>
              <a:spcBef>
                <a:spcPts val="1400"/>
              </a:spcBef>
              <a:buClr>
                <a:srgbClr val="292929"/>
              </a:buClr>
              <a:buFont typeface="StarSymbol"/>
              <a:buChar char="-"/>
            </a:pPr>
            <a:r>
              <a:rPr lang="en-US" sz="1900" b="0" strike="noStrike" spc="-1">
                <a:solidFill>
                  <a:srgbClr val="292929"/>
                </a:solidFill>
                <a:latin typeface="Abadi"/>
              </a:rPr>
              <a:t>The objective was to extract the launch records as HTML table, parse the table and convert it to a pandas data frame for future analysis.</a:t>
            </a:r>
            <a:endParaRPr lang="en-US" sz="1900" b="0" strike="noStrike" spc="-1">
              <a:solidFill>
                <a:srgbClr val="000000"/>
              </a:solidFill>
              <a:latin typeface="Calibri"/>
            </a:endParaRPr>
          </a:p>
          <a:p>
            <a:pPr>
              <a:lnSpc>
                <a:spcPct val="90000"/>
              </a:lnSpc>
              <a:spcBef>
                <a:spcPts val="1417"/>
              </a:spcBef>
              <a:buNone/>
            </a:pPr>
            <a:endParaRPr lang="en-US" sz="1800" b="0" strike="noStrike" spc="-1">
              <a:solidFill>
                <a:srgbClr val="000000"/>
              </a:solidFill>
              <a:latin typeface="Calibri"/>
            </a:endParaRPr>
          </a:p>
          <a:p>
            <a:pPr>
              <a:lnSpc>
                <a:spcPct val="100000"/>
              </a:lnSpc>
              <a:buNone/>
              <a:tabLst>
                <a:tab pos="0" algn="l"/>
              </a:tabLst>
            </a:pPr>
            <a:endParaRPr lang="en-US" sz="1800" b="0" strike="noStrike" spc="-1">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Data Collection</a:t>
            </a:r>
            <a:endParaRPr lang="en-US" sz="4000" b="0" strike="noStrike" spc="-1">
              <a:latin typeface="Arial"/>
            </a:endParaRPr>
          </a:p>
        </p:txBody>
      </p:sp>
      <p:sp>
        <p:nvSpPr>
          <p:cNvPr id="3" name="PlaceHolder 2"/>
          <p:cNvSpPr>
            <a:spLocks noGrp="1"/>
          </p:cNvSpPr>
          <p:nvPr>
            <p:ph type="sldNum" idx="2"/>
          </p:nvPr>
        </p:nvSpPr>
        <p:spPr/>
        <p:txBody>
          <a:bodyPr/>
          <a:lstStyle/>
          <a:p>
            <a:fld id="{14ACD32C-CFF2-4A16-B263-3DD5EDF8C307}"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40040" cy="4225680"/>
          </a:xfrm>
          <a:prstGeom prst="rect">
            <a:avLst/>
          </a:prstGeom>
          <a:noFill/>
          <a:ln w="0">
            <a:noFill/>
          </a:ln>
        </p:spPr>
        <p:txBody>
          <a:bodyPr anchor="t">
            <a:normAutofit fontScale="96000"/>
          </a:bodyPr>
          <a:lstStyle/>
          <a:p>
            <a:pPr marL="228600" indent="-228600">
              <a:lnSpc>
                <a:spcPct val="100000"/>
              </a:lnSpc>
              <a:spcBef>
                <a:spcPts val="1400"/>
              </a:spcBef>
              <a:buClr>
                <a:srgbClr val="292929"/>
              </a:buClr>
              <a:buFont typeface="Arial"/>
              <a:buChar char="•"/>
            </a:pPr>
            <a:r>
              <a:rPr lang="en-US" sz="2200" b="0" strike="noStrike" spc="-1" dirty="0">
                <a:solidFill>
                  <a:srgbClr val="292929"/>
                </a:solidFill>
                <a:latin typeface="Abadi"/>
              </a:rPr>
              <a:t>We used the get request to the SpaceX API to collect data, clean the requested data and did some basic data wrangling and formatting.</a:t>
            </a:r>
            <a:endParaRPr lang="en-US" sz="2200" b="0" strike="noStrike" spc="-1" dirty="0">
              <a:solidFill>
                <a:srgbClr val="000000"/>
              </a:solidFill>
              <a:latin typeface="Calibri"/>
            </a:endParaRPr>
          </a:p>
          <a:p>
            <a:pPr>
              <a:lnSpc>
                <a:spcPct val="100000"/>
              </a:lnSpc>
              <a:spcBef>
                <a:spcPts val="1400"/>
              </a:spcBef>
              <a:buNone/>
            </a:pPr>
            <a:r>
              <a:rPr lang="en-US" sz="2200" b="0" strike="noStrike" spc="-1" dirty="0">
                <a:solidFill>
                  <a:srgbClr val="292929"/>
                </a:solidFill>
                <a:latin typeface="Abadi"/>
              </a:rPr>
              <a:t>The link to the notebook is </a:t>
            </a:r>
            <a:r>
              <a:rPr lang="en-US" sz="2200" b="0" strike="noStrike" spc="-1" dirty="0">
                <a:solidFill>
                  <a:srgbClr val="1C7DDB"/>
                </a:solidFill>
                <a:latin typeface="Abadi"/>
                <a:hlinkClick r:id="rId3"/>
              </a:rPr>
              <a:t>https://github.com/PubuduWickramathunge/IBM-Data-Science-and-Machine-Learning-Capstone-Project/blob/main/Collecting%20the%20Data-%20Collection%20API%20Lab.ipynb</a:t>
            </a:r>
            <a:endParaRPr lang="en-US" sz="2200" b="0" strike="noStrike" spc="-1" dirty="0">
              <a:solidFill>
                <a:srgbClr val="000000"/>
              </a:solidFill>
              <a:latin typeface="Calibri"/>
            </a:endParaRPr>
          </a:p>
          <a:p>
            <a:pPr>
              <a:lnSpc>
                <a:spcPct val="90000"/>
              </a:lnSpc>
              <a:spcBef>
                <a:spcPts val="1001"/>
              </a:spcBef>
              <a:buNone/>
            </a:pPr>
            <a:endParaRPr lang="en-US" sz="2800" b="0" strike="noStrike" spc="-1" dirty="0">
              <a:solidFill>
                <a:srgbClr val="000000"/>
              </a:solidFill>
              <a:latin typeface="Calibri"/>
            </a:endParaRPr>
          </a:p>
          <a:p>
            <a:pPr>
              <a:lnSpc>
                <a:spcPct val="90000"/>
              </a:lnSpc>
              <a:spcBef>
                <a:spcPts val="1001"/>
              </a:spcBef>
              <a:buNone/>
            </a:pPr>
            <a:endParaRPr lang="en-US" sz="2800" b="0" strike="noStrike" spc="-1" dirty="0">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Data Collection – SpaceX API</a:t>
            </a:r>
            <a:endParaRPr lang="en-US" sz="4000" b="0" strike="noStrike" spc="-1">
              <a:latin typeface="Arial"/>
            </a:endParaRPr>
          </a:p>
        </p:txBody>
      </p:sp>
      <p:pic>
        <p:nvPicPr>
          <p:cNvPr id="182" name="Picture 8"/>
          <p:cNvPicPr/>
          <p:nvPr/>
        </p:nvPicPr>
        <p:blipFill>
          <a:blip r:embed="rId4"/>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lstStyle/>
          <a:p>
            <a:fld id="{9CFC6335-0B86-4B55-983B-ADAC2E73F429}"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We applied web scrapping to webscrap Falcon 9 launch records with BeautifulSoup </a:t>
            </a:r>
            <a:endParaRPr lang="en-US" sz="2200" b="0" strike="noStrike" spc="-1">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a:solidFill>
                  <a:srgbClr val="292929"/>
                </a:solidFill>
                <a:latin typeface="Abadi"/>
              </a:rPr>
              <a:t>We parsed the table and converted it into a pandas dataframe.</a:t>
            </a:r>
            <a:endParaRPr lang="en-US" sz="2200" b="0" strike="noStrike" spc="-1">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sp>
      <p:sp>
        <p:nvSpPr>
          <p:cNvPr id="185"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0500" lnSpcReduction="10000"/>
          </a:bodyPr>
          <a:lstStyle/>
          <a:p>
            <a:pPr>
              <a:lnSpc>
                <a:spcPct val="90000"/>
              </a:lnSpc>
              <a:buNone/>
            </a:pPr>
            <a:r>
              <a:rPr lang="en-US" sz="4000" b="0" strike="noStrike" spc="-1">
                <a:solidFill>
                  <a:srgbClr val="0B49CB"/>
                </a:solidFill>
                <a:latin typeface="Abadi"/>
                <a:ea typeface="IBM Plex Mono SemiBold"/>
              </a:rPr>
              <a:t>Data Collection - Scraping</a:t>
            </a:r>
            <a:endParaRPr lang="en-US" sz="4000" b="0" strike="noStrike" spc="-1">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001"/>
              </a:spcBef>
              <a:buNone/>
              <a:tabLst>
                <a:tab pos="0" algn="l"/>
              </a:tabLst>
            </a:pPr>
            <a:endParaRPr lang="en-US" sz="2200" b="0" strike="noStrike" spc="-1">
              <a:latin typeface="Arial"/>
            </a:endParaRPr>
          </a:p>
          <a:p>
            <a:pPr>
              <a:lnSpc>
                <a:spcPct val="90000"/>
              </a:lnSpc>
              <a:spcBef>
                <a:spcPts val="1001"/>
              </a:spcBef>
              <a:buNone/>
              <a:tabLst>
                <a:tab pos="0" algn="l"/>
              </a:tabLst>
            </a:pPr>
            <a:endParaRPr lang="en-US" sz="2200" b="0" strike="noStrike" spc="-1">
              <a:latin typeface="Arial"/>
            </a:endParaRPr>
          </a:p>
          <a:p>
            <a:pPr>
              <a:lnSpc>
                <a:spcPct val="90000"/>
              </a:lnSpc>
              <a:spcBef>
                <a:spcPts val="1001"/>
              </a:spcBef>
              <a:buNone/>
              <a:tabLst>
                <a:tab pos="0" algn="l"/>
              </a:tabLst>
            </a:pPr>
            <a:endParaRPr lang="en-US" sz="2200" b="0" strike="noStrike" spc="-1">
              <a:latin typeface="Arial"/>
            </a:endParaRPr>
          </a:p>
          <a:p>
            <a:pPr>
              <a:lnSpc>
                <a:spcPct val="90000"/>
              </a:lnSpc>
              <a:spcBef>
                <a:spcPts val="1001"/>
              </a:spcBef>
              <a:buNone/>
              <a:tabLst>
                <a:tab pos="0" algn="l"/>
              </a:tabLst>
            </a:pPr>
            <a:endParaRPr lang="en-US" sz="2200" b="0" strike="noStrike" spc="-1">
              <a:latin typeface="Arial"/>
            </a:endParaRPr>
          </a:p>
        </p:txBody>
      </p:sp>
      <p:pic>
        <p:nvPicPr>
          <p:cNvPr id="187" name="Picture 6"/>
          <p:cNvPicPr/>
          <p:nvPr/>
        </p:nvPicPr>
        <p:blipFill>
          <a:blip r:embed="rId3"/>
          <a:stretch/>
        </p:blipFill>
        <p:spPr>
          <a:xfrm>
            <a:off x="5910120" y="1447560"/>
            <a:ext cx="4655160" cy="4778640"/>
          </a:xfrm>
          <a:prstGeom prst="rect">
            <a:avLst/>
          </a:prstGeom>
          <a:ln w="0">
            <a:noFill/>
          </a:ln>
        </p:spPr>
      </p:pic>
      <p:sp>
        <p:nvSpPr>
          <p:cNvPr id="3" name="PlaceHolder 2"/>
          <p:cNvSpPr>
            <a:spLocks noGrp="1"/>
          </p:cNvSpPr>
          <p:nvPr>
            <p:ph type="sldNum" idx="2"/>
          </p:nvPr>
        </p:nvSpPr>
        <p:spPr/>
        <p:txBody>
          <a:bodyPr/>
          <a:lstStyle/>
          <a:p>
            <a:fld id="{F8F39300-1111-471A-A8F9-715E78DE0D71}" type="slidenum">
              <a:t>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1357</TotalTime>
  <Words>1786</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46</vt:i4>
      </vt:variant>
    </vt:vector>
  </HeadingPairs>
  <TitlesOfParts>
    <vt:vector size="59" baseType="lpstr">
      <vt:lpstr>Abadi</vt:lpstr>
      <vt:lpstr>Arial</vt:lpstr>
      <vt:lpstr>Calibri</vt:lpstr>
      <vt:lpstr>Calibri Light</vt:lpstr>
      <vt:lpstr>IBM Plex Mono SemiBold</vt:lpstr>
      <vt:lpstr>StarSymbol</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subject/>
  <dc:creator>YAN Luo</dc:creator>
  <dc:description/>
  <cp:lastModifiedBy>SE/2018/026 - MADUSANKA W.A.P.</cp:lastModifiedBy>
  <cp:revision>203</cp:revision>
  <dcterms:created xsi:type="dcterms:W3CDTF">2021-04-29T18:58:34Z</dcterms:created>
  <dcterms:modified xsi:type="dcterms:W3CDTF">2022-12-22T18:56:33Z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